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306" r:id="rId2"/>
    <p:sldId id="312" r:id="rId3"/>
    <p:sldId id="328" r:id="rId4"/>
    <p:sldId id="256" r:id="rId5"/>
    <p:sldId id="332" r:id="rId6"/>
    <p:sldId id="302" r:id="rId7"/>
    <p:sldId id="313" r:id="rId8"/>
    <p:sldId id="333" r:id="rId9"/>
    <p:sldId id="320" r:id="rId10"/>
    <p:sldId id="322" r:id="rId11"/>
    <p:sldId id="307" r:id="rId12"/>
    <p:sldId id="314" r:id="rId13"/>
    <p:sldId id="289" r:id="rId14"/>
    <p:sldId id="323" r:id="rId15"/>
    <p:sldId id="331" r:id="rId16"/>
    <p:sldId id="304" r:id="rId17"/>
    <p:sldId id="286" r:id="rId18"/>
    <p:sldId id="288" r:id="rId19"/>
    <p:sldId id="296" r:id="rId20"/>
    <p:sldId id="297" r:id="rId21"/>
    <p:sldId id="301" r:id="rId22"/>
    <p:sldId id="337" r:id="rId23"/>
    <p:sldId id="295" r:id="rId24"/>
    <p:sldId id="316" r:id="rId25"/>
    <p:sldId id="287" r:id="rId26"/>
    <p:sldId id="308" r:id="rId27"/>
    <p:sldId id="305" r:id="rId28"/>
  </p:sldIdLst>
  <p:sldSz cx="12192000" cy="6858000"/>
  <p:notesSz cx="6865938" cy="9998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p:cViewPr varScale="1">
        <p:scale>
          <a:sx n="67" d="100"/>
          <a:sy n="67" d="100"/>
        </p:scale>
        <p:origin x="780"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5240" cy="501640"/>
          </a:xfrm>
          <a:prstGeom prst="rect">
            <a:avLst/>
          </a:prstGeom>
        </p:spPr>
        <p:txBody>
          <a:bodyPr vert="horz" lIns="96359" tIns="48180" rIns="96359" bIns="48180" rtlCol="0"/>
          <a:lstStyle>
            <a:lvl1pPr algn="l">
              <a:defRPr sz="1300"/>
            </a:lvl1pPr>
          </a:lstStyle>
          <a:p>
            <a:endParaRPr lang="en-AU"/>
          </a:p>
        </p:txBody>
      </p:sp>
      <p:sp>
        <p:nvSpPr>
          <p:cNvPr id="3" name="Date Placeholder 2"/>
          <p:cNvSpPr>
            <a:spLocks noGrp="1"/>
          </p:cNvSpPr>
          <p:nvPr>
            <p:ph type="dt" sz="quarter" idx="1"/>
          </p:nvPr>
        </p:nvSpPr>
        <p:spPr>
          <a:xfrm>
            <a:off x="3889109" y="0"/>
            <a:ext cx="2975240" cy="501640"/>
          </a:xfrm>
          <a:prstGeom prst="rect">
            <a:avLst/>
          </a:prstGeom>
        </p:spPr>
        <p:txBody>
          <a:bodyPr vert="horz" lIns="96359" tIns="48180" rIns="96359" bIns="48180" rtlCol="0"/>
          <a:lstStyle>
            <a:lvl1pPr algn="r">
              <a:defRPr sz="1300"/>
            </a:lvl1pPr>
          </a:lstStyle>
          <a:p>
            <a:fld id="{1B90649B-3704-43C4-B43A-3BD24AFCFEB1}" type="datetimeFigureOut">
              <a:rPr lang="en-AU" smtClean="0"/>
              <a:t>8/09/2016</a:t>
            </a:fld>
            <a:endParaRPr lang="en-AU"/>
          </a:p>
        </p:txBody>
      </p:sp>
      <p:sp>
        <p:nvSpPr>
          <p:cNvPr id="4" name="Footer Placeholder 3"/>
          <p:cNvSpPr>
            <a:spLocks noGrp="1"/>
          </p:cNvSpPr>
          <p:nvPr>
            <p:ph type="ftr" sz="quarter" idx="2"/>
          </p:nvPr>
        </p:nvSpPr>
        <p:spPr>
          <a:xfrm>
            <a:off x="0" y="9496437"/>
            <a:ext cx="2975240" cy="501639"/>
          </a:xfrm>
          <a:prstGeom prst="rect">
            <a:avLst/>
          </a:prstGeom>
        </p:spPr>
        <p:txBody>
          <a:bodyPr vert="horz" lIns="96359" tIns="48180" rIns="96359" bIns="48180" rtlCol="0" anchor="b"/>
          <a:lstStyle>
            <a:lvl1pPr algn="l">
              <a:defRPr sz="1300"/>
            </a:lvl1pPr>
          </a:lstStyle>
          <a:p>
            <a:endParaRPr lang="en-AU"/>
          </a:p>
        </p:txBody>
      </p:sp>
      <p:sp>
        <p:nvSpPr>
          <p:cNvPr id="5" name="Slide Number Placeholder 4"/>
          <p:cNvSpPr>
            <a:spLocks noGrp="1"/>
          </p:cNvSpPr>
          <p:nvPr>
            <p:ph type="sldNum" sz="quarter" idx="3"/>
          </p:nvPr>
        </p:nvSpPr>
        <p:spPr>
          <a:xfrm>
            <a:off x="3889109" y="9496437"/>
            <a:ext cx="2975240" cy="501639"/>
          </a:xfrm>
          <a:prstGeom prst="rect">
            <a:avLst/>
          </a:prstGeom>
        </p:spPr>
        <p:txBody>
          <a:bodyPr vert="horz" lIns="96359" tIns="48180" rIns="96359" bIns="48180" rtlCol="0" anchor="b"/>
          <a:lstStyle>
            <a:lvl1pPr algn="r">
              <a:defRPr sz="1300"/>
            </a:lvl1pPr>
          </a:lstStyle>
          <a:p>
            <a:fld id="{AAAAED2E-E5F5-42B5-82FA-06C2E13923A9}" type="slidenum">
              <a:rPr lang="en-AU" smtClean="0"/>
              <a:t>‹#›</a:t>
            </a:fld>
            <a:endParaRPr lang="en-AU"/>
          </a:p>
        </p:txBody>
      </p:sp>
    </p:spTree>
    <p:extLst>
      <p:ext uri="{BB962C8B-B14F-4D97-AF65-F5344CB8AC3E}">
        <p14:creationId xmlns:p14="http://schemas.microsoft.com/office/powerpoint/2010/main" val="14241996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4975" cy="50165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9375" y="0"/>
            <a:ext cx="2974975" cy="501650"/>
          </a:xfrm>
          <a:prstGeom prst="rect">
            <a:avLst/>
          </a:prstGeom>
        </p:spPr>
        <p:txBody>
          <a:bodyPr vert="horz" lIns="91440" tIns="45720" rIns="91440" bIns="45720" rtlCol="0"/>
          <a:lstStyle>
            <a:lvl1pPr algn="r">
              <a:defRPr sz="1200"/>
            </a:lvl1pPr>
          </a:lstStyle>
          <a:p>
            <a:fld id="{0EC52ACF-0A7D-45E7-9B5B-3658ADD4AD22}" type="datetimeFigureOut">
              <a:rPr lang="en-AU" smtClean="0"/>
              <a:t>8/09/2016</a:t>
            </a:fld>
            <a:endParaRPr lang="en-AU"/>
          </a:p>
        </p:txBody>
      </p:sp>
      <p:sp>
        <p:nvSpPr>
          <p:cNvPr id="4" name="Slide Image Placeholder 3"/>
          <p:cNvSpPr>
            <a:spLocks noGrp="1" noRot="1" noChangeAspect="1"/>
          </p:cNvSpPr>
          <p:nvPr>
            <p:ph type="sldImg" idx="2"/>
          </p:nvPr>
        </p:nvSpPr>
        <p:spPr>
          <a:xfrm>
            <a:off x="434975" y="1249363"/>
            <a:ext cx="5997575" cy="33750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7388" y="4811713"/>
            <a:ext cx="5492750" cy="39370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9496425"/>
            <a:ext cx="2974975" cy="50165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9375" y="9496425"/>
            <a:ext cx="2974975" cy="501650"/>
          </a:xfrm>
          <a:prstGeom prst="rect">
            <a:avLst/>
          </a:prstGeom>
        </p:spPr>
        <p:txBody>
          <a:bodyPr vert="horz" lIns="91440" tIns="45720" rIns="91440" bIns="45720" rtlCol="0" anchor="b"/>
          <a:lstStyle>
            <a:lvl1pPr algn="r">
              <a:defRPr sz="1200"/>
            </a:lvl1pPr>
          </a:lstStyle>
          <a:p>
            <a:fld id="{05E0FDB5-DA1F-4226-BD90-DC9AFF3D25A1}" type="slidenum">
              <a:rPr lang="en-AU" smtClean="0"/>
              <a:t>‹#›</a:t>
            </a:fld>
            <a:endParaRPr lang="en-AU"/>
          </a:p>
        </p:txBody>
      </p:sp>
    </p:spTree>
    <p:extLst>
      <p:ext uri="{BB962C8B-B14F-4D97-AF65-F5344CB8AC3E}">
        <p14:creationId xmlns:p14="http://schemas.microsoft.com/office/powerpoint/2010/main" val="3790336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dirty="0" smtClean="0">
                <a:solidFill>
                  <a:schemeClr val="tx1"/>
                </a:solidFill>
                <a:effectLst/>
                <a:latin typeface="+mn-lt"/>
                <a:ea typeface="+mn-ea"/>
                <a:cs typeface="+mn-cs"/>
              </a:rPr>
              <a:t>Great Beach Drive 4WD Tours is a division of Surf &amp; Sand Safaris. Established in 1973, this family-owned business is one of Queensland’s longest operating 4WD tour companies. We are the only tour operator offering a dedicated Great Beach Drive tour from Noosa to Rainbow Beach.</a:t>
            </a:r>
            <a:endParaRPr lang="en-AU" sz="1200" u="none"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05E0FDB5-DA1F-4226-BD90-DC9AFF3D25A1}" type="slidenum">
              <a:rPr lang="en-AU" smtClean="0"/>
              <a:t>1</a:t>
            </a:fld>
            <a:endParaRPr lang="en-AU"/>
          </a:p>
        </p:txBody>
      </p:sp>
    </p:spTree>
    <p:extLst>
      <p:ext uri="{BB962C8B-B14F-4D97-AF65-F5344CB8AC3E}">
        <p14:creationId xmlns:p14="http://schemas.microsoft.com/office/powerpoint/2010/main" val="2658038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beautiful and unique rainforest drive through sand dunes</a:t>
            </a:r>
            <a:r>
              <a:rPr lang="en-US" sz="1200" kern="1200" baseline="0" dirty="0" smtClean="0">
                <a:solidFill>
                  <a:schemeClr val="tx1"/>
                </a:solidFill>
                <a:effectLst/>
                <a:latin typeface="+mn-lt"/>
                <a:ea typeface="+mn-ea"/>
                <a:cs typeface="+mn-cs"/>
              </a:rPr>
              <a:t>, part of the </a:t>
            </a:r>
            <a:r>
              <a:rPr lang="en-US" sz="1200" kern="1200" baseline="0" dirty="0" err="1" smtClean="0">
                <a:solidFill>
                  <a:schemeClr val="tx1"/>
                </a:solidFill>
                <a:effectLst/>
                <a:latin typeface="+mn-lt"/>
                <a:ea typeface="+mn-ea"/>
                <a:cs typeface="+mn-cs"/>
              </a:rPr>
              <a:t>Cooloola</a:t>
            </a:r>
            <a:r>
              <a:rPr lang="en-US" sz="1200" kern="1200" baseline="0" dirty="0" smtClean="0">
                <a:solidFill>
                  <a:schemeClr val="tx1"/>
                </a:solidFill>
                <a:effectLst/>
                <a:latin typeface="+mn-lt"/>
                <a:ea typeface="+mn-ea"/>
                <a:cs typeface="+mn-cs"/>
              </a:rPr>
              <a:t> National Park which is a section of the Great Sandy National Park, stretching from the Noosa River to Rainbow Beach.</a:t>
            </a:r>
            <a:endParaRPr lang="en-AU" sz="1200" kern="1200" dirty="0" smtClean="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05E0FDB5-DA1F-4226-BD90-DC9AFF3D25A1}" type="slidenum">
              <a:rPr lang="en-AU" smtClean="0"/>
              <a:t>10</a:t>
            </a:fld>
            <a:endParaRPr lang="en-AU"/>
          </a:p>
        </p:txBody>
      </p:sp>
    </p:spTree>
    <p:extLst>
      <p:ext uri="{BB962C8B-B14F-4D97-AF65-F5344CB8AC3E}">
        <p14:creationId xmlns:p14="http://schemas.microsoft.com/office/powerpoint/2010/main" val="1587172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Double Island Point Lighthouse offers breathtaking 360-degree views across the Pacific Ocean and scenic surrounds of the Great Sandy National Park. It is here we often spot pods of dolphins, turtles, sharks, manta rays and the majestic Humpback Whales (season is June-October). We are the only operators with access to the lighthouse, allowing you to see a parts of this popular spot otherwise missed. </a:t>
            </a:r>
            <a:endParaRPr lang="en-AU" sz="1200" kern="1200" dirty="0" smtClean="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05E0FDB5-DA1F-4226-BD90-DC9AFF3D25A1}" type="slidenum">
              <a:rPr lang="en-AU" smtClean="0"/>
              <a:t>11</a:t>
            </a:fld>
            <a:endParaRPr lang="en-AU"/>
          </a:p>
        </p:txBody>
      </p:sp>
    </p:spTree>
    <p:extLst>
      <p:ext uri="{BB962C8B-B14F-4D97-AF65-F5344CB8AC3E}">
        <p14:creationId xmlns:p14="http://schemas.microsoft.com/office/powerpoint/2010/main" val="2299991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scenic and relaxing picnic ground in the </a:t>
            </a:r>
            <a:r>
              <a:rPr lang="en-US" sz="1200" u="none" kern="1200" dirty="0" smtClean="0">
                <a:solidFill>
                  <a:schemeClr val="tx1"/>
                </a:solidFill>
                <a:effectLst/>
                <a:latin typeface="+mn-lt"/>
                <a:ea typeface="+mn-ea"/>
                <a:cs typeface="+mn-cs"/>
              </a:rPr>
              <a:t>Great Sandy </a:t>
            </a:r>
            <a:r>
              <a:rPr lang="en-US" sz="1200" kern="1200" dirty="0" smtClean="0">
                <a:solidFill>
                  <a:schemeClr val="tx1"/>
                </a:solidFill>
                <a:effectLst/>
                <a:latin typeface="+mn-lt"/>
                <a:ea typeface="+mn-ea"/>
                <a:cs typeface="+mn-cs"/>
              </a:rPr>
              <a:t>National Park where we might be visited by Lace Monitors (Goannas), who love being photographed.</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05E0FDB5-DA1F-4226-BD90-DC9AFF3D25A1}" type="slidenum">
              <a:rPr lang="en-AU" smtClean="0"/>
              <a:t>12</a:t>
            </a:fld>
            <a:endParaRPr lang="en-AU"/>
          </a:p>
        </p:txBody>
      </p:sp>
    </p:spTree>
    <p:extLst>
      <p:ext uri="{BB962C8B-B14F-4D97-AF65-F5344CB8AC3E}">
        <p14:creationId xmlns:p14="http://schemas.microsoft.com/office/powerpoint/2010/main" val="2091638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This area boasts a saltwater lagoon with some of the most scenic landscapes in Australia. Here we stop for a refreshing </a:t>
            </a:r>
            <a:r>
              <a:rPr lang="en-US" sz="1200" u="none" kern="1200" dirty="0" smtClean="0">
                <a:solidFill>
                  <a:schemeClr val="tx1"/>
                </a:solidFill>
                <a:effectLst/>
                <a:latin typeface="+mn-lt"/>
                <a:ea typeface="+mn-ea"/>
                <a:cs typeface="+mn-cs"/>
              </a:rPr>
              <a:t>break,</a:t>
            </a:r>
            <a:r>
              <a:rPr lang="en-US" sz="1200" u="none" kern="1200" baseline="0" dirty="0" smtClean="0">
                <a:solidFill>
                  <a:schemeClr val="tx1"/>
                </a:solidFill>
                <a:effectLst/>
                <a:latin typeface="+mn-lt"/>
                <a:ea typeface="+mn-ea"/>
                <a:cs typeface="+mn-cs"/>
              </a:rPr>
              <a:t> </a:t>
            </a:r>
            <a:r>
              <a:rPr lang="en-US" sz="1200" u="none" kern="1200" dirty="0" smtClean="0">
                <a:solidFill>
                  <a:schemeClr val="tx1"/>
                </a:solidFill>
                <a:effectLst/>
                <a:latin typeface="+mn-lt"/>
                <a:ea typeface="+mn-ea"/>
                <a:cs typeface="+mn-cs"/>
              </a:rPr>
              <a:t>where you can swim </a:t>
            </a:r>
            <a:r>
              <a:rPr lang="en-US" sz="1200" kern="1200" dirty="0" smtClean="0">
                <a:solidFill>
                  <a:schemeClr val="tx1"/>
                </a:solidFill>
                <a:effectLst/>
                <a:latin typeface="+mn-lt"/>
                <a:ea typeface="+mn-ea"/>
                <a:cs typeface="+mn-cs"/>
              </a:rPr>
              <a:t>in the protected waters of the bay, or body surf on the longest right hand breaks in Australia</a:t>
            </a:r>
            <a:r>
              <a:rPr lang="en-US" sz="1200" u="sng" kern="1200" dirty="0" smtClean="0">
                <a:solidFill>
                  <a:schemeClr val="tx1"/>
                </a:solidFill>
                <a:effectLst/>
                <a:latin typeface="+mn-lt"/>
                <a:ea typeface="+mn-ea"/>
                <a:cs typeface="+mn-cs"/>
              </a:rPr>
              <a:t> all year round.</a:t>
            </a:r>
            <a:r>
              <a:rPr lang="en-US" sz="1200" strike="sngStrike" kern="1200" dirty="0" smtClean="0">
                <a:solidFill>
                  <a:schemeClr val="tx1"/>
                </a:solidFill>
                <a:effectLst/>
                <a:latin typeface="+mn-lt"/>
                <a:ea typeface="+mn-ea"/>
                <a:cs typeface="+mn-cs"/>
              </a:rPr>
              <a:t>.</a:t>
            </a:r>
            <a:endParaRPr lang="en-AU" sz="1200" kern="1200" dirty="0" smtClean="0">
              <a:solidFill>
                <a:schemeClr val="tx1"/>
              </a:solidFill>
              <a:effectLst/>
              <a:latin typeface="+mn-lt"/>
              <a:ea typeface="+mn-ea"/>
              <a:cs typeface="+mn-cs"/>
            </a:endParaRPr>
          </a:p>
          <a:p>
            <a:endParaRPr lang="en-AU" sz="1200" kern="1200" dirty="0" smtClean="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05E0FDB5-DA1F-4226-BD90-DC9AFF3D25A1}" type="slidenum">
              <a:rPr lang="en-AU" smtClean="0"/>
              <a:t>16</a:t>
            </a:fld>
            <a:endParaRPr lang="en-AU"/>
          </a:p>
        </p:txBody>
      </p:sp>
    </p:spTree>
    <p:extLst>
      <p:ext uri="{BB962C8B-B14F-4D97-AF65-F5344CB8AC3E}">
        <p14:creationId xmlns:p14="http://schemas.microsoft.com/office/powerpoint/2010/main" val="10982338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world famous attraction has more than 40 different shades of </a:t>
            </a:r>
            <a:r>
              <a:rPr lang="en-US" sz="1200" kern="1200" dirty="0" err="1" smtClean="0">
                <a:solidFill>
                  <a:schemeClr val="tx1"/>
                </a:solidFill>
                <a:effectLst/>
                <a:latin typeface="+mn-lt"/>
                <a:ea typeface="+mn-ea"/>
                <a:cs typeface="+mn-cs"/>
              </a:rPr>
              <a:t>colour</a:t>
            </a:r>
            <a:r>
              <a:rPr lang="en-US" sz="1200" kern="1200" dirty="0" smtClean="0">
                <a:solidFill>
                  <a:schemeClr val="tx1"/>
                </a:solidFill>
                <a:effectLst/>
                <a:latin typeface="+mn-lt"/>
                <a:ea typeface="+mn-ea"/>
                <a:cs typeface="+mn-cs"/>
              </a:rPr>
              <a:t>. The tour includes a demonstration of the traditional techniques used by the Aboriginal people  to create artwork and decorate boomerangs.</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E0FDB5-DA1F-4226-BD90-DC9AFF3D25A1}" type="slidenum">
              <a:rPr lang="en-AU" smtClean="0"/>
              <a:t>20</a:t>
            </a:fld>
            <a:endParaRPr lang="en-AU"/>
          </a:p>
        </p:txBody>
      </p:sp>
    </p:spTree>
    <p:extLst>
      <p:ext uri="{BB962C8B-B14F-4D97-AF65-F5344CB8AC3E}">
        <p14:creationId xmlns:p14="http://schemas.microsoft.com/office/powerpoint/2010/main" val="2509987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Formed thousands of years ago, the Carlo </a:t>
            </a:r>
            <a:r>
              <a:rPr lang="en-AU" dirty="0" err="1" smtClean="0"/>
              <a:t>Sandblow</a:t>
            </a:r>
            <a:r>
              <a:rPr lang="en-AU" dirty="0" smtClean="0"/>
              <a:t> is a 15 hectare sand mass overlooking the ocean through to Double Island Point and the coloured sands. </a:t>
            </a:r>
            <a:endParaRPr lang="en-AU" dirty="0"/>
          </a:p>
        </p:txBody>
      </p:sp>
      <p:sp>
        <p:nvSpPr>
          <p:cNvPr id="4" name="Slide Number Placeholder 3"/>
          <p:cNvSpPr>
            <a:spLocks noGrp="1"/>
          </p:cNvSpPr>
          <p:nvPr>
            <p:ph type="sldNum" sz="quarter" idx="10"/>
          </p:nvPr>
        </p:nvSpPr>
        <p:spPr/>
        <p:txBody>
          <a:bodyPr/>
          <a:lstStyle/>
          <a:p>
            <a:fld id="{05E0FDB5-DA1F-4226-BD90-DC9AFF3D25A1}" type="slidenum">
              <a:rPr lang="en-AU" smtClean="0"/>
              <a:t>23</a:t>
            </a:fld>
            <a:endParaRPr lang="en-AU"/>
          </a:p>
        </p:txBody>
      </p:sp>
    </p:spTree>
    <p:extLst>
      <p:ext uri="{BB962C8B-B14F-4D97-AF65-F5344CB8AC3E}">
        <p14:creationId xmlns:p14="http://schemas.microsoft.com/office/powerpoint/2010/main" val="37567094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Lunch</a:t>
            </a:r>
            <a:r>
              <a:rPr lang="en-AU" baseline="0" dirty="0" smtClean="0"/>
              <a:t> at Rainbow Beach Surf Club includes a complimentary glass of beer, wine or soft drink</a:t>
            </a:r>
            <a:endParaRPr lang="en-AU" dirty="0"/>
          </a:p>
        </p:txBody>
      </p:sp>
      <p:sp>
        <p:nvSpPr>
          <p:cNvPr id="4" name="Slide Number Placeholder 3"/>
          <p:cNvSpPr>
            <a:spLocks noGrp="1"/>
          </p:cNvSpPr>
          <p:nvPr>
            <p:ph type="sldNum" sz="quarter" idx="10"/>
          </p:nvPr>
        </p:nvSpPr>
        <p:spPr/>
        <p:txBody>
          <a:bodyPr/>
          <a:lstStyle/>
          <a:p>
            <a:fld id="{05E0FDB5-DA1F-4226-BD90-DC9AFF3D25A1}" type="slidenum">
              <a:rPr lang="en-AU" smtClean="0"/>
              <a:t>24</a:t>
            </a:fld>
            <a:endParaRPr lang="en-AU"/>
          </a:p>
        </p:txBody>
      </p:sp>
    </p:spTree>
    <p:extLst>
      <p:ext uri="{BB962C8B-B14F-4D97-AF65-F5344CB8AC3E}">
        <p14:creationId xmlns:p14="http://schemas.microsoft.com/office/powerpoint/2010/main" val="27025921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Overnight Great Beach Drive packages at Rainbow Ocean Palms</a:t>
            </a:r>
            <a:r>
              <a:rPr lang="en-AU" baseline="0" dirty="0" smtClean="0"/>
              <a:t>, Rainbow Beach</a:t>
            </a:r>
            <a:endParaRPr lang="en-AU" dirty="0"/>
          </a:p>
        </p:txBody>
      </p:sp>
      <p:sp>
        <p:nvSpPr>
          <p:cNvPr id="4" name="Slide Number Placeholder 3"/>
          <p:cNvSpPr>
            <a:spLocks noGrp="1"/>
          </p:cNvSpPr>
          <p:nvPr>
            <p:ph type="sldNum" sz="quarter" idx="10"/>
          </p:nvPr>
        </p:nvSpPr>
        <p:spPr/>
        <p:txBody>
          <a:bodyPr/>
          <a:lstStyle/>
          <a:p>
            <a:fld id="{05E0FDB5-DA1F-4226-BD90-DC9AFF3D25A1}" type="slidenum">
              <a:rPr lang="en-AU" smtClean="0"/>
              <a:t>25</a:t>
            </a:fld>
            <a:endParaRPr lang="en-AU"/>
          </a:p>
        </p:txBody>
      </p:sp>
    </p:spTree>
    <p:extLst>
      <p:ext uri="{BB962C8B-B14F-4D97-AF65-F5344CB8AC3E}">
        <p14:creationId xmlns:p14="http://schemas.microsoft.com/office/powerpoint/2010/main" val="379957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are based in </a:t>
            </a:r>
            <a:r>
              <a:rPr lang="en-US" sz="1200" u="sng" kern="1200" dirty="0" smtClean="0">
                <a:solidFill>
                  <a:schemeClr val="tx1"/>
                </a:solidFill>
                <a:effectLst/>
                <a:latin typeface="+mn-lt"/>
                <a:ea typeface="+mn-ea"/>
                <a:cs typeface="+mn-cs"/>
              </a:rPr>
              <a:t>Queensland’s </a:t>
            </a:r>
            <a:r>
              <a:rPr lang="en-US" sz="1200" kern="1200" dirty="0" smtClean="0">
                <a:solidFill>
                  <a:schemeClr val="tx1"/>
                </a:solidFill>
                <a:effectLst/>
                <a:latin typeface="+mn-lt"/>
                <a:ea typeface="+mn-ea"/>
                <a:cs typeface="+mn-cs"/>
              </a:rPr>
              <a:t>beautiful Sunshine Coast, and</a:t>
            </a:r>
            <a:r>
              <a:rPr lang="en-US" sz="1200" u="none" kern="1200" dirty="0" smtClean="0">
                <a:solidFill>
                  <a:schemeClr val="tx1"/>
                </a:solidFill>
                <a:effectLst/>
                <a:latin typeface="+mn-lt"/>
                <a:ea typeface="+mn-ea"/>
                <a:cs typeface="+mn-cs"/>
              </a:rPr>
              <a:t> we </a:t>
            </a:r>
            <a:r>
              <a:rPr lang="en-US" sz="1200" kern="1200" dirty="0" smtClean="0">
                <a:solidFill>
                  <a:schemeClr val="tx1"/>
                </a:solidFill>
                <a:effectLst/>
                <a:latin typeface="+mn-lt"/>
                <a:ea typeface="+mn-ea"/>
                <a:cs typeface="+mn-cs"/>
              </a:rPr>
              <a:t>would </a:t>
            </a:r>
            <a:r>
              <a:rPr lang="en-US" sz="1200" u="none" kern="1200" dirty="0" smtClean="0">
                <a:solidFill>
                  <a:schemeClr val="tx1"/>
                </a:solidFill>
                <a:effectLst/>
                <a:latin typeface="+mn-lt"/>
                <a:ea typeface="+mn-ea"/>
                <a:cs typeface="+mn-cs"/>
              </a:rPr>
              <a:t>be delighted </a:t>
            </a:r>
            <a:r>
              <a:rPr lang="en-US" sz="1200" kern="1200" dirty="0" smtClean="0">
                <a:solidFill>
                  <a:schemeClr val="tx1"/>
                </a:solidFill>
                <a:effectLst/>
                <a:latin typeface="+mn-lt"/>
                <a:ea typeface="+mn-ea"/>
                <a:cs typeface="+mn-cs"/>
              </a:rPr>
              <a:t>to help you with any queries, including group and special events you have regarding our Great Beach Drive Tours. Email: info@gbd4wdtours.com</a:t>
            </a:r>
            <a:endParaRPr lang="en-AU" sz="1200" kern="1200" dirty="0" smtClean="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05E0FDB5-DA1F-4226-BD90-DC9AFF3D25A1}" type="slidenum">
              <a:rPr lang="en-AU" smtClean="0"/>
              <a:t>27</a:t>
            </a:fld>
            <a:endParaRPr lang="en-AU"/>
          </a:p>
        </p:txBody>
      </p:sp>
    </p:spTree>
    <p:extLst>
      <p:ext uri="{BB962C8B-B14F-4D97-AF65-F5344CB8AC3E}">
        <p14:creationId xmlns:p14="http://schemas.microsoft.com/office/powerpoint/2010/main" val="2979942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Escape the bitumen and discover the sand dunes with Great Beach Drive 4WD Tours. Our tour takes place on </a:t>
            </a:r>
            <a:r>
              <a:rPr lang="en-US" sz="1200" u="none" kern="1200" dirty="0" smtClean="0">
                <a:solidFill>
                  <a:schemeClr val="tx1"/>
                </a:solidFill>
                <a:effectLst/>
                <a:latin typeface="+mn-lt"/>
                <a:ea typeface="+mn-ea"/>
                <a:cs typeface="+mn-cs"/>
              </a:rPr>
              <a:t>Queensland’s Sunshine Coast</a:t>
            </a:r>
            <a:r>
              <a:rPr lang="en-US" sz="1200" u="none" strike="sngStrike" kern="1200" baseline="0" dirty="0" smtClean="0">
                <a:solidFill>
                  <a:schemeClr val="tx1"/>
                </a:solidFill>
                <a:effectLst/>
                <a:latin typeface="+mn-lt"/>
                <a:ea typeface="+mn-ea"/>
                <a:cs typeface="+mn-cs"/>
              </a:rPr>
              <a:t>  f</a:t>
            </a:r>
            <a:r>
              <a:rPr lang="en-US" sz="1200" kern="1200" dirty="0" smtClean="0">
                <a:solidFill>
                  <a:schemeClr val="tx1"/>
                </a:solidFill>
                <a:effectLst/>
                <a:latin typeface="+mn-lt"/>
                <a:ea typeface="+mn-ea"/>
                <a:cs typeface="+mn-cs"/>
              </a:rPr>
              <a:t>rom Noosa to Rainbow Beach, in an experience that can only be described as exhilarating.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Accessible only by 4x4, imagine the freedom and pure exhilaration of driving more than 70km on white sandy beaches with the Pacific Ocean on one side and natural bushland on the other side. We also offer private charters for our one-day tour. A Private Charter means private travel in a 4x4 Wagon (up to 4 adults and 2 children), or 4x4 mini-bus (maximum 10 passengers), as well as freedom to control the itinerary and a more </a:t>
            </a:r>
            <a:r>
              <a:rPr lang="en-US" sz="1200" kern="1200" dirty="0" err="1" smtClean="0">
                <a:solidFill>
                  <a:schemeClr val="tx1"/>
                </a:solidFill>
                <a:effectLst/>
                <a:latin typeface="+mn-lt"/>
                <a:ea typeface="+mn-ea"/>
                <a:cs typeface="+mn-cs"/>
              </a:rPr>
              <a:t>personalised</a:t>
            </a:r>
            <a:r>
              <a:rPr lang="en-US" sz="1200" kern="1200" dirty="0" smtClean="0">
                <a:solidFill>
                  <a:schemeClr val="tx1"/>
                </a:solidFill>
                <a:effectLst/>
                <a:latin typeface="+mn-lt"/>
                <a:ea typeface="+mn-ea"/>
                <a:cs typeface="+mn-cs"/>
              </a:rPr>
              <a:t> interaction with the tour guides. Guests can also choose a gourmet picnic lunch or lunch at Rainbow Beach Surf Club. </a:t>
            </a:r>
            <a:endParaRPr lang="en-AU" sz="1200" kern="1200" dirty="0" smtClean="0">
              <a:solidFill>
                <a:schemeClr val="tx1"/>
              </a:solidFill>
              <a:effectLst/>
              <a:latin typeface="+mn-lt"/>
              <a:ea typeface="+mn-ea"/>
              <a:cs typeface="+mn-cs"/>
            </a:endParaRPr>
          </a:p>
          <a:p>
            <a:endParaRPr lang="en-AU" sz="1200" kern="1200" dirty="0" smtClean="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05E0FDB5-DA1F-4226-BD90-DC9AFF3D25A1}" type="slidenum">
              <a:rPr lang="en-AU" smtClean="0"/>
              <a:t>2</a:t>
            </a:fld>
            <a:endParaRPr lang="en-AU"/>
          </a:p>
        </p:txBody>
      </p:sp>
    </p:spTree>
    <p:extLst>
      <p:ext uri="{BB962C8B-B14F-4D97-AF65-F5344CB8AC3E}">
        <p14:creationId xmlns:p14="http://schemas.microsoft.com/office/powerpoint/2010/main" val="2353990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5E0FDB5-DA1F-4226-BD90-DC9AFF3D25A1}" type="slidenum">
              <a:rPr lang="en-AU" smtClean="0"/>
              <a:t>3</a:t>
            </a:fld>
            <a:endParaRPr lang="en-AU"/>
          </a:p>
        </p:txBody>
      </p:sp>
    </p:spTree>
    <p:extLst>
      <p:ext uri="{BB962C8B-B14F-4D97-AF65-F5344CB8AC3E}">
        <p14:creationId xmlns:p14="http://schemas.microsoft.com/office/powerpoint/2010/main" val="1686302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Our tours are beach driving experiences, however due to tide and beach conditions, one way of the tour may need to be taken via the Noosa Hinterland. Tour guides will explain these circumstances to guests on the day, should they apply. </a:t>
            </a:r>
            <a:endParaRPr lang="en-AU"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05E0FDB5-DA1F-4226-BD90-DC9AFF3D25A1}" type="slidenum">
              <a:rPr lang="en-AU" smtClean="0"/>
              <a:t>4</a:t>
            </a:fld>
            <a:endParaRPr lang="en-AU"/>
          </a:p>
        </p:txBody>
      </p:sp>
    </p:spTree>
    <p:extLst>
      <p:ext uri="{BB962C8B-B14F-4D97-AF65-F5344CB8AC3E}">
        <p14:creationId xmlns:p14="http://schemas.microsoft.com/office/powerpoint/2010/main" val="2576341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Great Beach Drive 4WD Tours are Advanced Eco Certified and are the only tour operators with direct and extended vehicle access to protected Double Island Point Lighthouse, as well as the only operators who hold interactive </a:t>
            </a:r>
            <a:r>
              <a:rPr lang="en-US" sz="1200" kern="1200" dirty="0" err="1" smtClean="0">
                <a:solidFill>
                  <a:schemeClr val="tx1"/>
                </a:solidFill>
                <a:effectLst/>
                <a:latin typeface="+mn-lt"/>
                <a:ea typeface="+mn-ea"/>
                <a:cs typeface="+mn-cs"/>
              </a:rPr>
              <a:t>coloured</a:t>
            </a:r>
            <a:r>
              <a:rPr lang="en-US" sz="1200" kern="1200" dirty="0" smtClean="0">
                <a:solidFill>
                  <a:schemeClr val="tx1"/>
                </a:solidFill>
                <a:effectLst/>
                <a:latin typeface="+mn-lt"/>
                <a:ea typeface="+mn-ea"/>
                <a:cs typeface="+mn-cs"/>
              </a:rPr>
              <a:t> sand presentations as part of their tours.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05E0FDB5-DA1F-4226-BD90-DC9AFF3D25A1}" type="slidenum">
              <a:rPr lang="en-AU" smtClean="0"/>
              <a:t>5</a:t>
            </a:fld>
            <a:endParaRPr lang="en-AU"/>
          </a:p>
        </p:txBody>
      </p:sp>
    </p:spTree>
    <p:extLst>
      <p:ext uri="{BB962C8B-B14F-4D97-AF65-F5344CB8AC3E}">
        <p14:creationId xmlns:p14="http://schemas.microsoft.com/office/powerpoint/2010/main" val="2626935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From start to finish, our tour itineraries offer freedom to explore, to stay a little longer, and to make the most of this unique experience. Our local and </a:t>
            </a:r>
            <a:r>
              <a:rPr lang="en-US" sz="1200" u="sng" kern="1200" dirty="0" smtClean="0">
                <a:solidFill>
                  <a:schemeClr val="tx1"/>
                </a:solidFill>
                <a:effectLst/>
                <a:latin typeface="+mn-lt"/>
                <a:ea typeface="+mn-ea"/>
                <a:cs typeface="+mn-cs"/>
              </a:rPr>
              <a:t>knowledgeable</a:t>
            </a:r>
            <a:r>
              <a:rPr lang="en-US" sz="1200" u="none" strike="sngStrike"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take you to the best-kept secrets of this coastline. Tours leave daily and Great Beach Drive 4WD Tours provide pick up and drop off, 4WD vehicles, experienced local guides, and a full day of discovering one of Australia’s most dramatic coastlines</a:t>
            </a:r>
            <a:r>
              <a:rPr lang="en-US" sz="1200" strike="sngStrike" kern="1200" dirty="0" smtClean="0">
                <a:solidFill>
                  <a:schemeClr val="tx1"/>
                </a:solidFill>
                <a:effectLst/>
                <a:latin typeface="+mn-lt"/>
                <a:ea typeface="+mn-ea"/>
                <a:cs typeface="+mn-cs"/>
              </a:rPr>
              <a:t>.</a:t>
            </a:r>
            <a:r>
              <a:rPr lang="en-US" sz="1200" strike="sngStrike" kern="1200" baseline="0" dirty="0" smtClean="0">
                <a:solidFill>
                  <a:schemeClr val="tx1"/>
                </a:solidFill>
                <a:effectLst/>
                <a:latin typeface="+mn-lt"/>
                <a:ea typeface="+mn-ea"/>
                <a:cs typeface="+mn-cs"/>
              </a:rPr>
              <a:t> </a:t>
            </a:r>
            <a:r>
              <a:rPr lang="en-US" sz="1200" u="none" kern="1200" dirty="0" smtClean="0">
                <a:solidFill>
                  <a:schemeClr val="tx1"/>
                </a:solidFill>
                <a:effectLst/>
                <a:latin typeface="+mn-lt"/>
                <a:ea typeface="+mn-ea"/>
                <a:cs typeface="+mn-cs"/>
              </a:rPr>
              <a:t>Our tours are suitable for guests with sufficient mobility to climb two or three steps, however will benefit from fittings and fixates to aid balance.  We are also suitable for guests who depend on the use of a wheelchair.</a:t>
            </a:r>
            <a:endParaRPr lang="en-AU" sz="1200" u="none" kern="1200" dirty="0" smtClean="0">
              <a:solidFill>
                <a:schemeClr val="tx1"/>
              </a:solidFill>
              <a:effectLst/>
              <a:latin typeface="+mn-lt"/>
              <a:ea typeface="+mn-ea"/>
              <a:cs typeface="+mn-cs"/>
            </a:endParaRPr>
          </a:p>
          <a:p>
            <a:r>
              <a:rPr lang="en-US" sz="1200" u="none" kern="1200" dirty="0" smtClean="0">
                <a:solidFill>
                  <a:schemeClr val="tx1"/>
                </a:solidFill>
                <a:effectLst/>
                <a:latin typeface="+mn-lt"/>
                <a:ea typeface="+mn-ea"/>
                <a:cs typeface="+mn-cs"/>
              </a:rPr>
              <a:t> </a:t>
            </a:r>
            <a:endParaRPr lang="en-AU" sz="1200" u="non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smtClean="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05E0FDB5-DA1F-4226-BD90-DC9AFF3D25A1}" type="slidenum">
              <a:rPr lang="en-AU" smtClean="0"/>
              <a:t>6</a:t>
            </a:fld>
            <a:endParaRPr lang="en-AU"/>
          </a:p>
        </p:txBody>
      </p:sp>
    </p:spTree>
    <p:extLst>
      <p:ext uri="{BB962C8B-B14F-4D97-AF65-F5344CB8AC3E}">
        <p14:creationId xmlns:p14="http://schemas.microsoft.com/office/powerpoint/2010/main" val="3450884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dirty="0" smtClean="0"/>
              <a:t>We operate Intimate,</a:t>
            </a:r>
            <a:r>
              <a:rPr lang="en-AU" baseline="0" dirty="0" smtClean="0"/>
              <a:t> flexible </a:t>
            </a:r>
            <a:r>
              <a:rPr lang="en-AU" dirty="0" smtClean="0"/>
              <a:t>and personalised 4WD tours to showcase and experience the Great Beach Drive and Australia’s Nature Coast.</a:t>
            </a:r>
            <a:r>
              <a:rPr lang="en-AU" baseline="0" dirty="0" smtClean="0"/>
              <a:t> We cater for individuals, couples, families and small groups (maximum 36 passengers, with a maximum 10 people for vehicle. </a:t>
            </a:r>
            <a:r>
              <a:rPr lang="en-AU" sz="1200" kern="1200" dirty="0" smtClean="0">
                <a:solidFill>
                  <a:schemeClr val="tx1"/>
                </a:solidFill>
                <a:effectLst/>
                <a:latin typeface="+mn-lt"/>
                <a:ea typeface="+mn-ea"/>
                <a:cs typeface="+mn-cs"/>
              </a:rPr>
              <a:t>Our tours cater for people who</a:t>
            </a:r>
            <a:r>
              <a:rPr lang="en-AU" sz="1200" kern="1200" baseline="0" dirty="0" smtClean="0">
                <a:solidFill>
                  <a:schemeClr val="tx1"/>
                </a:solidFill>
                <a:effectLst/>
                <a:latin typeface="+mn-lt"/>
                <a:ea typeface="+mn-ea"/>
                <a:cs typeface="+mn-cs"/>
              </a:rPr>
              <a:t> are mobile impaired</a:t>
            </a:r>
            <a:r>
              <a:rPr lang="en-AU" sz="1200" kern="1200" dirty="0" smtClean="0">
                <a:solidFill>
                  <a:schemeClr val="tx1"/>
                </a:solidFill>
                <a:effectLst/>
                <a:latin typeface="+mn-lt"/>
                <a:ea typeface="+mn-ea"/>
                <a:cs typeface="+mn-cs"/>
              </a:rPr>
              <a:t>, and babies over 6 months of age with booster seaters provided on request. Should</a:t>
            </a:r>
            <a:r>
              <a:rPr lang="en-AU" sz="1200" kern="1200" baseline="0" dirty="0" smtClean="0">
                <a:solidFill>
                  <a:schemeClr val="tx1"/>
                </a:solidFill>
                <a:effectLst/>
                <a:latin typeface="+mn-lt"/>
                <a:ea typeface="+mn-ea"/>
                <a:cs typeface="+mn-cs"/>
              </a:rPr>
              <a:t> your clients want a little more freedom and a more personalised experience, private tours are available for individuals and groups.</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E0FDB5-DA1F-4226-BD90-DC9AFF3D25A1}" type="slidenum">
              <a:rPr lang="en-AU" smtClean="0"/>
              <a:t>7</a:t>
            </a:fld>
            <a:endParaRPr lang="en-AU"/>
          </a:p>
        </p:txBody>
      </p:sp>
    </p:spTree>
    <p:extLst>
      <p:ext uri="{BB962C8B-B14F-4D97-AF65-F5344CB8AC3E}">
        <p14:creationId xmlns:p14="http://schemas.microsoft.com/office/powerpoint/2010/main" val="3909648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Our modern fleet of air-conditioned 4WD wagons and 11-seater 4WD buses offer a </a:t>
            </a:r>
            <a:r>
              <a:rPr lang="en-US" sz="1200" kern="1200" dirty="0" err="1" smtClean="0">
                <a:solidFill>
                  <a:schemeClr val="tx1"/>
                </a:solidFill>
                <a:effectLst/>
                <a:latin typeface="+mn-lt"/>
                <a:ea typeface="+mn-ea"/>
                <a:cs typeface="+mn-cs"/>
              </a:rPr>
              <a:t>personalised</a:t>
            </a:r>
            <a:r>
              <a:rPr lang="en-US" sz="1200" kern="1200" dirty="0" smtClean="0">
                <a:solidFill>
                  <a:schemeClr val="tx1"/>
                </a:solidFill>
                <a:effectLst/>
                <a:latin typeface="+mn-lt"/>
                <a:ea typeface="+mn-ea"/>
                <a:cs typeface="+mn-cs"/>
              </a:rPr>
              <a:t> experience</a:t>
            </a:r>
            <a:r>
              <a:rPr lang="en-US" sz="1200" kern="1200" baseline="0" dirty="0" smtClean="0">
                <a:solidFill>
                  <a:schemeClr val="tx1"/>
                </a:solidFill>
                <a:effectLst/>
                <a:latin typeface="+mn-lt"/>
                <a:ea typeface="+mn-ea"/>
                <a:cs typeface="+mn-cs"/>
              </a:rPr>
              <a:t> where you will spend </a:t>
            </a:r>
            <a:r>
              <a:rPr lang="en-US" sz="1200" kern="1200" dirty="0" smtClean="0">
                <a:solidFill>
                  <a:schemeClr val="tx1"/>
                </a:solidFill>
                <a:effectLst/>
                <a:latin typeface="+mn-lt"/>
                <a:ea typeface="+mn-ea"/>
                <a:cs typeface="+mn-cs"/>
              </a:rPr>
              <a:t>more time out than inside the vehicles with freedom to explore, relax and experience the stunning locations. </a:t>
            </a:r>
            <a:endParaRPr lang="en-AU" sz="1200" kern="1200" dirty="0" smtClean="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05E0FDB5-DA1F-4226-BD90-DC9AFF3D25A1}" type="slidenum">
              <a:rPr lang="en-AU" smtClean="0"/>
              <a:t>8</a:t>
            </a:fld>
            <a:endParaRPr lang="en-AU"/>
          </a:p>
        </p:txBody>
      </p:sp>
    </p:spTree>
    <p:extLst>
      <p:ext uri="{BB962C8B-B14F-4D97-AF65-F5344CB8AC3E}">
        <p14:creationId xmlns:p14="http://schemas.microsoft.com/office/powerpoint/2010/main" val="1253634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Red and yellow sands form a unique canyon in the sand dunes </a:t>
            </a:r>
            <a:r>
              <a:rPr lang="en-US" sz="1200" u="none" kern="1200" dirty="0" smtClean="0">
                <a:solidFill>
                  <a:schemeClr val="tx1"/>
                </a:solidFill>
                <a:effectLst/>
                <a:latin typeface="+mn-lt"/>
                <a:ea typeface="+mn-ea"/>
                <a:cs typeface="+mn-cs"/>
              </a:rPr>
              <a:t>where you will enjoy magnificent views over </a:t>
            </a:r>
            <a:r>
              <a:rPr lang="en-US" sz="1200" u="none" kern="1200" dirty="0" err="1" smtClean="0">
                <a:solidFill>
                  <a:schemeClr val="tx1"/>
                </a:solidFill>
                <a:effectLst/>
                <a:latin typeface="+mn-lt"/>
                <a:ea typeface="+mn-ea"/>
                <a:cs typeface="+mn-cs"/>
              </a:rPr>
              <a:t>Teewah</a:t>
            </a:r>
            <a:r>
              <a:rPr lang="en-US" sz="1200" u="none" kern="1200" dirty="0" smtClean="0">
                <a:solidFill>
                  <a:schemeClr val="tx1"/>
                </a:solidFill>
                <a:effectLst/>
                <a:latin typeface="+mn-lt"/>
                <a:ea typeface="+mn-ea"/>
                <a:cs typeface="+mn-cs"/>
              </a:rPr>
              <a:t> Beach.</a:t>
            </a:r>
            <a:endParaRPr lang="en-AU" sz="1200" kern="1200" dirty="0" smtClean="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05E0FDB5-DA1F-4226-BD90-DC9AFF3D25A1}" type="slidenum">
              <a:rPr lang="en-AU" smtClean="0"/>
              <a:t>9</a:t>
            </a:fld>
            <a:endParaRPr lang="en-AU"/>
          </a:p>
        </p:txBody>
      </p:sp>
    </p:spTree>
    <p:extLst>
      <p:ext uri="{BB962C8B-B14F-4D97-AF65-F5344CB8AC3E}">
        <p14:creationId xmlns:p14="http://schemas.microsoft.com/office/powerpoint/2010/main" val="1578704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9A9E2500-5488-457E-8767-405D280BE855}" type="datetimeFigureOut">
              <a:rPr lang="en-AU" smtClean="0"/>
              <a:t>8/09/2016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E36E87D-2282-4D8D-93E4-D0EDFB607265}" type="slidenum">
              <a:rPr lang="en-AU" smtClean="0"/>
              <a:t>‹#›</a:t>
            </a:fld>
            <a:endParaRPr lang="en-AU"/>
          </a:p>
        </p:txBody>
      </p:sp>
    </p:spTree>
    <p:extLst>
      <p:ext uri="{BB962C8B-B14F-4D97-AF65-F5344CB8AC3E}">
        <p14:creationId xmlns:p14="http://schemas.microsoft.com/office/powerpoint/2010/main" val="2922750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9A9E2500-5488-457E-8767-405D280BE855}" type="datetimeFigureOut">
              <a:rPr lang="en-AU" smtClean="0"/>
              <a:t>8/09/2016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E36E87D-2282-4D8D-93E4-D0EDFB607265}" type="slidenum">
              <a:rPr lang="en-AU" smtClean="0"/>
              <a:t>‹#›</a:t>
            </a:fld>
            <a:endParaRPr lang="en-AU"/>
          </a:p>
        </p:txBody>
      </p:sp>
    </p:spTree>
    <p:extLst>
      <p:ext uri="{BB962C8B-B14F-4D97-AF65-F5344CB8AC3E}">
        <p14:creationId xmlns:p14="http://schemas.microsoft.com/office/powerpoint/2010/main" val="29894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9A9E2500-5488-457E-8767-405D280BE855}" type="datetimeFigureOut">
              <a:rPr lang="en-AU" smtClean="0"/>
              <a:t>8/09/2016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E36E87D-2282-4D8D-93E4-D0EDFB607265}" type="slidenum">
              <a:rPr lang="en-AU" smtClean="0"/>
              <a:t>‹#›</a:t>
            </a:fld>
            <a:endParaRPr lang="en-AU"/>
          </a:p>
        </p:txBody>
      </p:sp>
    </p:spTree>
    <p:extLst>
      <p:ext uri="{BB962C8B-B14F-4D97-AF65-F5344CB8AC3E}">
        <p14:creationId xmlns:p14="http://schemas.microsoft.com/office/powerpoint/2010/main" val="3464580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9A9E2500-5488-457E-8767-405D280BE855}" type="datetimeFigureOut">
              <a:rPr lang="en-AU" smtClean="0"/>
              <a:t>8/09/2016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E36E87D-2282-4D8D-93E4-D0EDFB607265}" type="slidenum">
              <a:rPr lang="en-AU" smtClean="0"/>
              <a:t>‹#›</a:t>
            </a:fld>
            <a:endParaRPr lang="en-AU"/>
          </a:p>
        </p:txBody>
      </p:sp>
    </p:spTree>
    <p:extLst>
      <p:ext uri="{BB962C8B-B14F-4D97-AF65-F5344CB8AC3E}">
        <p14:creationId xmlns:p14="http://schemas.microsoft.com/office/powerpoint/2010/main" val="2145205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9E2500-5488-457E-8767-405D280BE855}" type="datetimeFigureOut">
              <a:rPr lang="en-AU" smtClean="0"/>
              <a:t>8/09/2016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E36E87D-2282-4D8D-93E4-D0EDFB607265}" type="slidenum">
              <a:rPr lang="en-AU" smtClean="0"/>
              <a:t>‹#›</a:t>
            </a:fld>
            <a:endParaRPr lang="en-AU"/>
          </a:p>
        </p:txBody>
      </p:sp>
    </p:spTree>
    <p:extLst>
      <p:ext uri="{BB962C8B-B14F-4D97-AF65-F5344CB8AC3E}">
        <p14:creationId xmlns:p14="http://schemas.microsoft.com/office/powerpoint/2010/main" val="3597906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9A9E2500-5488-457E-8767-405D280BE855}" type="datetimeFigureOut">
              <a:rPr lang="en-AU" smtClean="0"/>
              <a:t>8/09/2016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E36E87D-2282-4D8D-93E4-D0EDFB607265}" type="slidenum">
              <a:rPr lang="en-AU" smtClean="0"/>
              <a:t>‹#›</a:t>
            </a:fld>
            <a:endParaRPr lang="en-AU"/>
          </a:p>
        </p:txBody>
      </p:sp>
    </p:spTree>
    <p:extLst>
      <p:ext uri="{BB962C8B-B14F-4D97-AF65-F5344CB8AC3E}">
        <p14:creationId xmlns:p14="http://schemas.microsoft.com/office/powerpoint/2010/main" val="85301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9A9E2500-5488-457E-8767-405D280BE855}" type="datetimeFigureOut">
              <a:rPr lang="en-AU" smtClean="0"/>
              <a:t>8/09/2016</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CE36E87D-2282-4D8D-93E4-D0EDFB607265}" type="slidenum">
              <a:rPr lang="en-AU" smtClean="0"/>
              <a:t>‹#›</a:t>
            </a:fld>
            <a:endParaRPr lang="en-AU"/>
          </a:p>
        </p:txBody>
      </p:sp>
    </p:spTree>
    <p:extLst>
      <p:ext uri="{BB962C8B-B14F-4D97-AF65-F5344CB8AC3E}">
        <p14:creationId xmlns:p14="http://schemas.microsoft.com/office/powerpoint/2010/main" val="4023455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9A9E2500-5488-457E-8767-405D280BE855}" type="datetimeFigureOut">
              <a:rPr lang="en-AU" smtClean="0"/>
              <a:t>8/09/2016</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CE36E87D-2282-4D8D-93E4-D0EDFB607265}" type="slidenum">
              <a:rPr lang="en-AU" smtClean="0"/>
              <a:t>‹#›</a:t>
            </a:fld>
            <a:endParaRPr lang="en-AU"/>
          </a:p>
        </p:txBody>
      </p:sp>
    </p:spTree>
    <p:extLst>
      <p:ext uri="{BB962C8B-B14F-4D97-AF65-F5344CB8AC3E}">
        <p14:creationId xmlns:p14="http://schemas.microsoft.com/office/powerpoint/2010/main" val="2461092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9E2500-5488-457E-8767-405D280BE855}" type="datetimeFigureOut">
              <a:rPr lang="en-AU" smtClean="0"/>
              <a:t>8/09/2016</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CE36E87D-2282-4D8D-93E4-D0EDFB607265}" type="slidenum">
              <a:rPr lang="en-AU" smtClean="0"/>
              <a:t>‹#›</a:t>
            </a:fld>
            <a:endParaRPr lang="en-AU"/>
          </a:p>
        </p:txBody>
      </p:sp>
    </p:spTree>
    <p:extLst>
      <p:ext uri="{BB962C8B-B14F-4D97-AF65-F5344CB8AC3E}">
        <p14:creationId xmlns:p14="http://schemas.microsoft.com/office/powerpoint/2010/main" val="676540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9E2500-5488-457E-8767-405D280BE855}" type="datetimeFigureOut">
              <a:rPr lang="en-AU" smtClean="0"/>
              <a:t>8/09/2016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E36E87D-2282-4D8D-93E4-D0EDFB607265}" type="slidenum">
              <a:rPr lang="en-AU" smtClean="0"/>
              <a:t>‹#›</a:t>
            </a:fld>
            <a:endParaRPr lang="en-AU"/>
          </a:p>
        </p:txBody>
      </p:sp>
    </p:spTree>
    <p:extLst>
      <p:ext uri="{BB962C8B-B14F-4D97-AF65-F5344CB8AC3E}">
        <p14:creationId xmlns:p14="http://schemas.microsoft.com/office/powerpoint/2010/main" val="2730822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9E2500-5488-457E-8767-405D280BE855}" type="datetimeFigureOut">
              <a:rPr lang="en-AU" smtClean="0"/>
              <a:t>8/09/2016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E36E87D-2282-4D8D-93E4-D0EDFB607265}" type="slidenum">
              <a:rPr lang="en-AU" smtClean="0"/>
              <a:t>‹#›</a:t>
            </a:fld>
            <a:endParaRPr lang="en-AU"/>
          </a:p>
        </p:txBody>
      </p:sp>
    </p:spTree>
    <p:extLst>
      <p:ext uri="{BB962C8B-B14F-4D97-AF65-F5344CB8AC3E}">
        <p14:creationId xmlns:p14="http://schemas.microsoft.com/office/powerpoint/2010/main" val="4246501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9E2500-5488-457E-8767-405D280BE855}" type="datetimeFigureOut">
              <a:rPr lang="en-AU" smtClean="0"/>
              <a:t>8/09/2016</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36E87D-2282-4D8D-93E4-D0EDFB607265}" type="slidenum">
              <a:rPr lang="en-AU" smtClean="0"/>
              <a:t>‹#›</a:t>
            </a:fld>
            <a:endParaRPr lang="en-AU"/>
          </a:p>
        </p:txBody>
      </p:sp>
    </p:spTree>
    <p:extLst>
      <p:ext uri="{BB962C8B-B14F-4D97-AF65-F5344CB8AC3E}">
        <p14:creationId xmlns:p14="http://schemas.microsoft.com/office/powerpoint/2010/main" val="2167039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701" y="114152"/>
            <a:ext cx="3442446" cy="20997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11099" y="5315135"/>
            <a:ext cx="1466850" cy="14001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6472125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70C0">
            <a:alpha val="77000"/>
          </a:srgb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376" y="260648"/>
            <a:ext cx="11043584" cy="6480720"/>
          </a:xfrm>
          <a:prstGeom prst="rect">
            <a:avLst/>
          </a:prstGeom>
        </p:spPr>
      </p:pic>
      <p:sp>
        <p:nvSpPr>
          <p:cNvPr id="3" name="TextBox 2"/>
          <p:cNvSpPr txBox="1"/>
          <p:nvPr/>
        </p:nvSpPr>
        <p:spPr>
          <a:xfrm>
            <a:off x="1415480" y="980728"/>
            <a:ext cx="4445448" cy="707886"/>
          </a:xfrm>
          <a:prstGeom prst="rect">
            <a:avLst/>
          </a:prstGeom>
          <a:noFill/>
        </p:spPr>
        <p:txBody>
          <a:bodyPr wrap="none" rtlCol="0">
            <a:spAutoFit/>
          </a:bodyPr>
          <a:lstStyle/>
          <a:p>
            <a:r>
              <a:rPr lang="en-AU" sz="4000" dirty="0" smtClean="0">
                <a:solidFill>
                  <a:schemeClr val="bg1"/>
                </a:solidFill>
              </a:rPr>
              <a:t>FRESHWATER TRACK</a:t>
            </a:r>
            <a:endParaRPr lang="en-AU" sz="4000" dirty="0">
              <a:solidFill>
                <a:schemeClr val="bg1"/>
              </a:solidFill>
            </a:endParaRPr>
          </a:p>
        </p:txBody>
      </p:sp>
    </p:spTree>
    <p:extLst>
      <p:ext uri="{BB962C8B-B14F-4D97-AF65-F5344CB8AC3E}">
        <p14:creationId xmlns:p14="http://schemas.microsoft.com/office/powerpoint/2010/main" val="38685298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2418976" y="5462494"/>
            <a:ext cx="7745029" cy="1200329"/>
          </a:xfrm>
          <a:prstGeom prst="rect">
            <a:avLst/>
          </a:prstGeom>
          <a:noFill/>
        </p:spPr>
        <p:txBody>
          <a:bodyPr wrap="none" rtlCol="0">
            <a:spAutoFit/>
            <a:scene3d>
              <a:camera prst="orthographicFront"/>
              <a:lightRig rig="soft" dir="t">
                <a:rot lat="0" lon="0" rev="10800000"/>
              </a:lightRig>
            </a:scene3d>
            <a:sp3d>
              <a:bevelT w="27940" h="12700"/>
              <a:contourClr>
                <a:srgbClr val="DDDDDD"/>
              </a:contourClr>
            </a:sp3d>
          </a:bodyPr>
          <a:lstStyle/>
          <a:p>
            <a:r>
              <a:rPr lang="en-AU" sz="3600" b="1" spc="150" dirty="0" smtClean="0">
                <a:ln w="11430"/>
                <a:solidFill>
                  <a:srgbClr val="F8F8F8"/>
                </a:solidFill>
                <a:effectLst>
                  <a:outerShdw blurRad="50800" dist="38100" dir="8100000" algn="tr" rotWithShape="0">
                    <a:prstClr val="black">
                      <a:alpha val="40000"/>
                    </a:prstClr>
                  </a:outerShdw>
                </a:effectLst>
              </a:rPr>
              <a:t>DOUBLE ISLAND POINT LIGHTHOUSE</a:t>
            </a:r>
          </a:p>
          <a:p>
            <a:r>
              <a:rPr lang="en-AU" b="1" spc="150" dirty="0" smtClean="0">
                <a:ln w="11430"/>
                <a:solidFill>
                  <a:srgbClr val="F8F8F8"/>
                </a:solidFill>
                <a:effectLst>
                  <a:outerShdw blurRad="50800" dist="38100" dir="8100000" algn="tr" rotWithShape="0">
                    <a:prstClr val="black">
                      <a:alpha val="40000"/>
                    </a:prstClr>
                  </a:outerShdw>
                </a:effectLst>
              </a:rPr>
              <a:t>with breathtaking 360 degree views from Noosa to Fraser Island</a:t>
            </a:r>
          </a:p>
          <a:p>
            <a:endParaRPr lang="en-AU" b="1" spc="150" dirty="0">
              <a:ln w="11430"/>
              <a:solidFill>
                <a:srgbClr val="F8F8F8"/>
              </a:solidFill>
              <a:effectLst>
                <a:outerShdw blurRad="50800" dist="38100" dir="8100000" algn="tr" rotWithShape="0">
                  <a:prstClr val="black">
                    <a:alpha val="40000"/>
                  </a:prstClr>
                </a:outerShdw>
              </a:effectLst>
            </a:endParaRPr>
          </a:p>
        </p:txBody>
      </p:sp>
    </p:spTree>
    <p:extLst>
      <p:ext uri="{BB962C8B-B14F-4D97-AF65-F5344CB8AC3E}">
        <p14:creationId xmlns:p14="http://schemas.microsoft.com/office/powerpoint/2010/main" val="42352710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148994" y="5892799"/>
            <a:ext cx="7468711" cy="707886"/>
          </a:xfrm>
          <a:prstGeom prst="rect">
            <a:avLst/>
          </a:prstGeom>
          <a:noFill/>
        </p:spPr>
        <p:txBody>
          <a:bodyPr wrap="none" rtlCol="0">
            <a:spAutoFit/>
          </a:bodyPr>
          <a:lstStyle/>
          <a:p>
            <a:r>
              <a:rPr lang="en-AU"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WILDLIFE, BIRDLIFE &amp; MARINE LIFE</a:t>
            </a:r>
            <a:endParaRPr lang="en-AU"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4848108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79"/>
            <a:ext cx="12192000" cy="6870879"/>
          </a:xfrm>
          <a:prstGeom prst="rect">
            <a:avLst/>
          </a:prstGeom>
        </p:spPr>
      </p:pic>
      <p:sp>
        <p:nvSpPr>
          <p:cNvPr id="3" name="TextBox 2"/>
          <p:cNvSpPr txBox="1"/>
          <p:nvPr/>
        </p:nvSpPr>
        <p:spPr>
          <a:xfrm>
            <a:off x="2035078" y="5791200"/>
            <a:ext cx="8094524" cy="707886"/>
          </a:xfrm>
          <a:prstGeom prst="rect">
            <a:avLst/>
          </a:prstGeom>
          <a:noFill/>
        </p:spPr>
        <p:txBody>
          <a:bodyPr wrap="none" rtlCol="0">
            <a:spAutoFit/>
          </a:bodyPr>
          <a:lstStyle/>
          <a:p>
            <a:r>
              <a:rPr lang="en-AU" sz="4000" dirty="0" smtClean="0">
                <a:solidFill>
                  <a:schemeClr val="bg1"/>
                </a:solidFill>
              </a:rPr>
              <a:t>WHALE WATCHING – JUNE - OCTOBER</a:t>
            </a:r>
            <a:endParaRPr lang="en-AU" sz="4000" dirty="0">
              <a:solidFill>
                <a:schemeClr val="bg1"/>
              </a:solidFill>
            </a:endParaRPr>
          </a:p>
        </p:txBody>
      </p:sp>
    </p:spTree>
    <p:extLst>
      <p:ext uri="{BB962C8B-B14F-4D97-AF65-F5344CB8AC3E}">
        <p14:creationId xmlns:p14="http://schemas.microsoft.com/office/powerpoint/2010/main" val="9948452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70C0">
            <a:alpha val="77000"/>
          </a:srgb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368" y="188640"/>
            <a:ext cx="11089232" cy="6480720"/>
          </a:xfrm>
          <a:prstGeom prst="rect">
            <a:avLst/>
          </a:prstGeom>
        </p:spPr>
      </p:pic>
      <p:sp>
        <p:nvSpPr>
          <p:cNvPr id="6" name="TextBox 5"/>
          <p:cNvSpPr txBox="1"/>
          <p:nvPr/>
        </p:nvSpPr>
        <p:spPr>
          <a:xfrm>
            <a:off x="1846443" y="1162489"/>
            <a:ext cx="8998489" cy="646331"/>
          </a:xfrm>
          <a:prstGeom prst="rect">
            <a:avLst/>
          </a:prstGeom>
          <a:noFill/>
        </p:spPr>
        <p:txBody>
          <a:bodyPr wrap="none" rtlCol="0">
            <a:spAutoFit/>
          </a:bodyPr>
          <a:lstStyle/>
          <a:p>
            <a:r>
              <a:rPr lang="en-AU" sz="3600" dirty="0" smtClean="0">
                <a:solidFill>
                  <a:schemeClr val="bg1"/>
                </a:solidFill>
              </a:rPr>
              <a:t>DOLPHINS, MANTA RAYS &amp; TURTLES – ALL YEAR</a:t>
            </a:r>
            <a:endParaRPr lang="en-AU" sz="3600" dirty="0">
              <a:solidFill>
                <a:schemeClr val="bg1"/>
              </a:solidFill>
            </a:endParaRPr>
          </a:p>
        </p:txBody>
      </p:sp>
    </p:spTree>
    <p:extLst>
      <p:ext uri="{BB962C8B-B14F-4D97-AF65-F5344CB8AC3E}">
        <p14:creationId xmlns:p14="http://schemas.microsoft.com/office/powerpoint/2010/main" val="490734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70C0">
            <a:alpha val="77000"/>
          </a:srgbClr>
        </a:solidFill>
        <a:effectLst/>
      </p:bgPr>
    </p:bg>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1384" y="404664"/>
            <a:ext cx="10657184" cy="6120680"/>
          </a:xfrm>
          <a:prstGeom prst="rect">
            <a:avLst/>
          </a:prstGeom>
        </p:spPr>
      </p:pic>
      <p:sp>
        <p:nvSpPr>
          <p:cNvPr id="4" name="TextBox 3"/>
          <p:cNvSpPr txBox="1"/>
          <p:nvPr/>
        </p:nvSpPr>
        <p:spPr>
          <a:xfrm>
            <a:off x="2855640" y="1556792"/>
            <a:ext cx="4562852" cy="707886"/>
          </a:xfrm>
          <a:prstGeom prst="rect">
            <a:avLst/>
          </a:prstGeom>
          <a:noFill/>
        </p:spPr>
        <p:txBody>
          <a:bodyPr wrap="none" rtlCol="0">
            <a:spAutoFit/>
          </a:bodyPr>
          <a:lstStyle/>
          <a:p>
            <a:pPr lvl="3"/>
            <a:r>
              <a:rPr lang="en-AU" sz="4000" b="1" dirty="0" smtClean="0">
                <a:solidFill>
                  <a:schemeClr val="bg1"/>
                </a:solidFill>
              </a:rPr>
              <a:t>LEISHA TRACK</a:t>
            </a:r>
            <a:endParaRPr lang="en-AU" sz="4000" b="1" dirty="0">
              <a:solidFill>
                <a:schemeClr val="bg1"/>
              </a:solidFill>
            </a:endParaRPr>
          </a:p>
        </p:txBody>
      </p:sp>
    </p:spTree>
    <p:extLst>
      <p:ext uri="{BB962C8B-B14F-4D97-AF65-F5344CB8AC3E}">
        <p14:creationId xmlns:p14="http://schemas.microsoft.com/office/powerpoint/2010/main" val="6088895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922376" y="5708073"/>
            <a:ext cx="4408194" cy="769441"/>
          </a:xfrm>
          <a:prstGeom prst="rect">
            <a:avLst/>
          </a:prstGeom>
          <a:noFill/>
        </p:spPr>
        <p:txBody>
          <a:bodyPr wrap="none" rtlCol="0">
            <a:spAutoFit/>
          </a:bodyPr>
          <a:lstStyle/>
          <a:p>
            <a:r>
              <a:rPr lang="en-AU" sz="4400" dirty="0" smtClean="0">
                <a:solidFill>
                  <a:schemeClr val="bg1"/>
                </a:solidFill>
              </a:rPr>
              <a:t>HONEYMOON BAY</a:t>
            </a:r>
            <a:endParaRPr lang="en-AU" sz="4400" dirty="0">
              <a:solidFill>
                <a:schemeClr val="bg1"/>
              </a:solidFill>
            </a:endParaRPr>
          </a:p>
        </p:txBody>
      </p:sp>
    </p:spTree>
    <p:extLst>
      <p:ext uri="{BB962C8B-B14F-4D97-AF65-F5344CB8AC3E}">
        <p14:creationId xmlns:p14="http://schemas.microsoft.com/office/powerpoint/2010/main" val="14604157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464193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524585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52" y="0"/>
            <a:ext cx="12282152" cy="6858000"/>
          </a:xfrm>
          <a:prstGeom prst="rect">
            <a:avLst/>
          </a:prstGeom>
        </p:spPr>
      </p:pic>
    </p:spTree>
    <p:extLst>
      <p:ext uri="{BB962C8B-B14F-4D97-AF65-F5344CB8AC3E}">
        <p14:creationId xmlns:p14="http://schemas.microsoft.com/office/powerpoint/2010/main" val="40204257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70C0">
            <a:alpha val="67000"/>
          </a:srgbClr>
        </a:solidFill>
        <a:effectLst/>
      </p:bgPr>
    </p:bg>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93" y="138889"/>
            <a:ext cx="3442446" cy="20997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TextBox 7"/>
          <p:cNvSpPr txBox="1"/>
          <p:nvPr/>
        </p:nvSpPr>
        <p:spPr>
          <a:xfrm>
            <a:off x="119336" y="2708920"/>
            <a:ext cx="6048672" cy="2308324"/>
          </a:xfrm>
          <a:prstGeom prst="rect">
            <a:avLst/>
          </a:prstGeom>
          <a:noFill/>
        </p:spPr>
        <p:txBody>
          <a:bodyPr wrap="square" rtlCol="0">
            <a:spAutoFit/>
          </a:bodyPr>
          <a:lstStyle/>
          <a:p>
            <a:pPr marL="342900" indent="-342900">
              <a:buFont typeface="Arial"/>
              <a:buChar char="•"/>
            </a:pP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Just 1.5 hours north of Brisbane</a:t>
            </a:r>
          </a:p>
          <a:p>
            <a:pPr marL="342900" indent="-342900">
              <a:buFont typeface="Arial"/>
              <a:buChar char="•"/>
            </a:pP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Located on </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t</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he Sunshine Coast, with daily departures ex Noosa to Rainbow Beach</a:t>
            </a:r>
          </a:p>
          <a:p>
            <a:pPr marL="342900" indent="-342900">
              <a:buFont typeface="Arial"/>
              <a:buChar char="•"/>
            </a:pP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 hours north of Gold Coast</a:t>
            </a:r>
          </a:p>
          <a:p>
            <a:pPr marL="342900" indent="-342900">
              <a:buFont typeface="Arial"/>
              <a:buChar char="•"/>
            </a:pP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Gateway to World Heritage listed Fraser Island</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TextBox 8"/>
          <p:cNvSpPr txBox="1"/>
          <p:nvPr/>
        </p:nvSpPr>
        <p:spPr>
          <a:xfrm>
            <a:off x="4655840" y="548680"/>
            <a:ext cx="6264696" cy="646331"/>
          </a:xfrm>
          <a:prstGeom prst="rect">
            <a:avLst/>
          </a:prstGeom>
          <a:noFill/>
        </p:spPr>
        <p:txBody>
          <a:bodyPr wrap="square" rtlCol="0">
            <a:sp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Where is The Great Beach Drive</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0" name="Picture 9"/>
          <p:cNvPicPr>
            <a:picLocks noChangeAspect="1"/>
          </p:cNvPicPr>
          <p:nvPr/>
        </p:nvPicPr>
        <p:blipFill>
          <a:blip r:embed="rId4"/>
          <a:stretch>
            <a:fillRect/>
          </a:stretch>
        </p:blipFill>
        <p:spPr>
          <a:xfrm>
            <a:off x="6816080" y="1700808"/>
            <a:ext cx="4134653" cy="4320480"/>
          </a:xfrm>
          <a:prstGeom prst="rect">
            <a:avLst/>
          </a:prstGeom>
        </p:spPr>
      </p:pic>
    </p:spTree>
    <p:extLst>
      <p:ext uri="{BB962C8B-B14F-4D97-AF65-F5344CB8AC3E}">
        <p14:creationId xmlns:p14="http://schemas.microsoft.com/office/powerpoint/2010/main" val="103060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7444691" y="5794187"/>
            <a:ext cx="4427238" cy="769441"/>
          </a:xfrm>
          <a:prstGeom prst="rect">
            <a:avLst/>
          </a:prstGeom>
          <a:noFill/>
        </p:spPr>
        <p:txBody>
          <a:bodyPr wrap="none" rtlCol="0">
            <a:spAutoFit/>
          </a:bodyPr>
          <a:lstStyle/>
          <a:p>
            <a:r>
              <a:rPr lang="en-AU" sz="4400" dirty="0" smtClean="0">
                <a:solidFill>
                  <a:schemeClr val="bg1"/>
                </a:solidFill>
              </a:rPr>
              <a:t>COLOURED SANDS</a:t>
            </a:r>
            <a:endParaRPr lang="en-AU" sz="4400" dirty="0">
              <a:solidFill>
                <a:schemeClr val="bg1"/>
              </a:solidFill>
            </a:endParaRPr>
          </a:p>
        </p:txBody>
      </p:sp>
    </p:spTree>
    <p:extLst>
      <p:ext uri="{BB962C8B-B14F-4D97-AF65-F5344CB8AC3E}">
        <p14:creationId xmlns:p14="http://schemas.microsoft.com/office/powerpoint/2010/main" val="2330425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246183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418772" y="1418764"/>
            <a:ext cx="6858005" cy="402045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383968" y="1636474"/>
            <a:ext cx="6858007" cy="358502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520544" y="1084943"/>
            <a:ext cx="6858000" cy="4688113"/>
          </a:xfrm>
          <a:prstGeom prst="rect">
            <a:avLst/>
          </a:prstGeom>
        </p:spPr>
      </p:pic>
      <p:sp>
        <p:nvSpPr>
          <p:cNvPr id="4" name="TextBox 3"/>
          <p:cNvSpPr txBox="1"/>
          <p:nvPr/>
        </p:nvSpPr>
        <p:spPr>
          <a:xfrm>
            <a:off x="3173506" y="537882"/>
            <a:ext cx="8581901" cy="769441"/>
          </a:xfrm>
          <a:prstGeom prst="rect">
            <a:avLst/>
          </a:prstGeom>
          <a:noFill/>
        </p:spPr>
        <p:txBody>
          <a:bodyPr wrap="none" rtlCol="0">
            <a:spAutoFit/>
          </a:bodyPr>
          <a:lstStyle/>
          <a:p>
            <a:r>
              <a:rPr lang="en-AU" sz="4400" b="1" dirty="0" smtClean="0">
                <a:solidFill>
                  <a:schemeClr val="bg1"/>
                </a:solidFill>
              </a:rPr>
              <a:t>COLOURED SANDS DEMONSRATION</a:t>
            </a:r>
            <a:endParaRPr lang="en-AU" sz="4400" b="1" dirty="0">
              <a:solidFill>
                <a:schemeClr val="bg1"/>
              </a:solidFill>
            </a:endParaRPr>
          </a:p>
        </p:txBody>
      </p:sp>
    </p:spTree>
    <p:extLst>
      <p:ext uri="{BB962C8B-B14F-4D97-AF65-F5344CB8AC3E}">
        <p14:creationId xmlns:p14="http://schemas.microsoft.com/office/powerpoint/2010/main" val="28075524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865418" y="5997478"/>
            <a:ext cx="4261295" cy="707886"/>
          </a:xfrm>
          <a:prstGeom prst="rect">
            <a:avLst/>
          </a:prstGeom>
          <a:noFill/>
        </p:spPr>
        <p:txBody>
          <a:bodyPr wrap="none" rtlCol="0">
            <a:spAutoFit/>
          </a:bodyPr>
          <a:lstStyle/>
          <a:p>
            <a:r>
              <a:rPr lang="en-AU" sz="4000" dirty="0">
                <a:ln w="18415" cmpd="sng">
                  <a:solidFill>
                    <a:srgbClr val="FFFFFF"/>
                  </a:solidFill>
                  <a:prstDash val="solid"/>
                </a:ln>
                <a:solidFill>
                  <a:srgbClr val="FFFFFF"/>
                </a:solidFill>
                <a:effectLst>
                  <a:outerShdw blurRad="63500" dir="3600000" algn="tl" rotWithShape="0">
                    <a:srgbClr val="000000">
                      <a:alpha val="70000"/>
                    </a:srgbClr>
                  </a:outerShdw>
                </a:effectLst>
              </a:rPr>
              <a:t>CARLO SAND BLOW</a:t>
            </a:r>
          </a:p>
        </p:txBody>
      </p:sp>
    </p:spTree>
    <p:extLst>
      <p:ext uri="{BB962C8B-B14F-4D97-AF65-F5344CB8AC3E}">
        <p14:creationId xmlns:p14="http://schemas.microsoft.com/office/powerpoint/2010/main" val="18421942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293600" cy="6858000"/>
          </a:xfrm>
          <a:prstGeom prst="rect">
            <a:avLst/>
          </a:prstGeom>
        </p:spPr>
      </p:pic>
      <p:sp>
        <p:nvSpPr>
          <p:cNvPr id="3" name="TextBox 2"/>
          <p:cNvSpPr txBox="1"/>
          <p:nvPr/>
        </p:nvSpPr>
        <p:spPr>
          <a:xfrm>
            <a:off x="1904231" y="5828145"/>
            <a:ext cx="8482322" cy="646331"/>
          </a:xfrm>
          <a:prstGeom prst="rect">
            <a:avLst/>
          </a:prstGeom>
          <a:noFill/>
        </p:spPr>
        <p:txBody>
          <a:bodyPr wrap="none" rtlCol="0">
            <a:spAutoFit/>
          </a:bodyPr>
          <a:lstStyle/>
          <a:p>
            <a:r>
              <a:rPr lang="en-AU"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LUNCH VIEW – RAINBOW BEACH SURF CLUB</a:t>
            </a:r>
            <a:endParaRPr lang="en-AU" sz="3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7892203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3" name="TextBox 2"/>
          <p:cNvSpPr txBox="1"/>
          <p:nvPr/>
        </p:nvSpPr>
        <p:spPr>
          <a:xfrm>
            <a:off x="1253067" y="5803515"/>
            <a:ext cx="9871292" cy="646331"/>
          </a:xfrm>
          <a:prstGeom prst="rect">
            <a:avLst/>
          </a:prstGeom>
          <a:noFill/>
        </p:spPr>
        <p:txBody>
          <a:bodyPr wrap="none" rtlCol="0">
            <a:spAutoFit/>
          </a:bodyPr>
          <a:lstStyle/>
          <a:p>
            <a:r>
              <a:rPr lang="en-AU"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OVERNIGHT PACKAGES – RAINBOW OCEAN PALMS</a:t>
            </a:r>
            <a:endParaRPr lang="en-AU" sz="3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6049886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2364690" y="5737910"/>
            <a:ext cx="7282443" cy="646331"/>
          </a:xfrm>
          <a:prstGeom prst="rect">
            <a:avLst/>
          </a:prstGeom>
          <a:noFill/>
        </p:spPr>
        <p:txBody>
          <a:bodyPr wrap="none" rtlCol="0">
            <a:spAutoFit/>
          </a:bodyPr>
          <a:lstStyle/>
          <a:p>
            <a:r>
              <a:rPr lang="en-AU"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VIEW FROM RAINBOW OCEAN PALMS</a:t>
            </a:r>
            <a:endParaRPr lang="en-AU" sz="3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2611265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107" y="0"/>
            <a:ext cx="12192000" cy="6858000"/>
          </a:xfrm>
          <a:prstGeom prst="rect">
            <a:avLst/>
          </a:prstGeom>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344" y="260648"/>
            <a:ext cx="3442446" cy="20997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Box 4"/>
          <p:cNvSpPr txBox="1"/>
          <p:nvPr/>
        </p:nvSpPr>
        <p:spPr>
          <a:xfrm>
            <a:off x="4333635" y="5517232"/>
            <a:ext cx="6166625" cy="1107996"/>
          </a:xfrm>
          <a:prstGeom prst="rect">
            <a:avLst/>
          </a:prstGeom>
          <a:noFill/>
        </p:spPr>
        <p:txBody>
          <a:bodyPr wrap="none" rtlCol="0">
            <a:spAutoFit/>
          </a:bodyPr>
          <a:lstStyle/>
          <a:p>
            <a:pPr algn="ctr"/>
            <a:r>
              <a:rPr lang="en-AU" sz="4800" dirty="0">
                <a:solidFill>
                  <a:schemeClr val="bg1"/>
                </a:solidFill>
              </a:rPr>
              <a:t>www.gbd4wdtours.com</a:t>
            </a:r>
          </a:p>
          <a:p>
            <a:endParaRPr lang="en-AU" dirty="0"/>
          </a:p>
        </p:txBody>
      </p:sp>
      <p:sp>
        <p:nvSpPr>
          <p:cNvPr id="4" name="AutoShape 2" descr="https://photos-1.dropbox.com/t/2/AAA8mKQVjOaFD6NIoyWDQv088tRQT-bON94FrEiU9Gwvhw/12/572951790/jpeg/32x32/1/_/1/2/Aerial%20GBD.jpg/EM-F-eIEGJ8DIAIoAg/HkxSNgbHe0OCVasThp1lhRsWDuTV8_kHzmzrPHfXJJQ?size=800x600&amp;size_mode=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Tree>
    <p:extLst>
      <p:ext uri="{BB962C8B-B14F-4D97-AF65-F5344CB8AC3E}">
        <p14:creationId xmlns:p14="http://schemas.microsoft.com/office/powerpoint/2010/main" val="7747642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70C0">
            <a:alpha val="77000"/>
          </a:srgb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3752" y="116632"/>
            <a:ext cx="4176464" cy="6624736"/>
          </a:xfrm>
          <a:prstGeom prst="rect">
            <a:avLst/>
          </a:prstGeom>
        </p:spPr>
      </p:pic>
      <p:sp>
        <p:nvSpPr>
          <p:cNvPr id="7" name="TextBox 6"/>
          <p:cNvSpPr txBox="1"/>
          <p:nvPr/>
        </p:nvSpPr>
        <p:spPr>
          <a:xfrm>
            <a:off x="8040216" y="2060848"/>
            <a:ext cx="4046301" cy="2246769"/>
          </a:xfrm>
          <a:prstGeom prst="rect">
            <a:avLst/>
          </a:prstGeom>
          <a:noFill/>
        </p:spPr>
        <p:txBody>
          <a:bodyPr wrap="none" rtlCol="0">
            <a:spAutoFit/>
          </a:bodyPr>
          <a:lstStyle/>
          <a:p>
            <a:r>
              <a:rPr lang="en-AU" sz="2000" b="1" dirty="0" smtClean="0">
                <a:solidFill>
                  <a:schemeClr val="bg1"/>
                </a:solidFill>
              </a:rPr>
              <a:t>Tours are approximately 8 hours</a:t>
            </a:r>
          </a:p>
          <a:p>
            <a:r>
              <a:rPr lang="en-AU" sz="2000" b="1" dirty="0">
                <a:solidFill>
                  <a:schemeClr val="bg1"/>
                </a:solidFill>
              </a:rPr>
              <a:t>i</a:t>
            </a:r>
            <a:r>
              <a:rPr lang="en-AU" sz="2000" b="1" dirty="0" smtClean="0">
                <a:solidFill>
                  <a:schemeClr val="bg1"/>
                </a:solidFill>
              </a:rPr>
              <a:t>n duration, departing daily from</a:t>
            </a:r>
          </a:p>
          <a:p>
            <a:r>
              <a:rPr lang="en-AU" sz="2000" b="1" dirty="0" smtClean="0">
                <a:solidFill>
                  <a:schemeClr val="bg1"/>
                </a:solidFill>
              </a:rPr>
              <a:t>Noosa Marina.</a:t>
            </a:r>
          </a:p>
          <a:p>
            <a:endParaRPr lang="en-AU" sz="2000" b="1" dirty="0" smtClean="0">
              <a:solidFill>
                <a:schemeClr val="bg1"/>
              </a:solidFill>
            </a:endParaRPr>
          </a:p>
          <a:p>
            <a:r>
              <a:rPr lang="en-AU" sz="2000" b="1" dirty="0" smtClean="0">
                <a:solidFill>
                  <a:schemeClr val="bg1"/>
                </a:solidFill>
              </a:rPr>
              <a:t>Complimentary pick ups and returns</a:t>
            </a:r>
          </a:p>
          <a:p>
            <a:r>
              <a:rPr lang="en-AU" sz="2000" b="1" dirty="0">
                <a:solidFill>
                  <a:schemeClr val="bg1"/>
                </a:solidFill>
              </a:rPr>
              <a:t>f</a:t>
            </a:r>
            <a:r>
              <a:rPr lang="en-AU" sz="2000" b="1" dirty="0" smtClean="0">
                <a:solidFill>
                  <a:schemeClr val="bg1"/>
                </a:solidFill>
              </a:rPr>
              <a:t>rom designated Sunshine Coast </a:t>
            </a:r>
          </a:p>
          <a:p>
            <a:r>
              <a:rPr lang="en-AU" sz="2000" b="1" dirty="0">
                <a:solidFill>
                  <a:schemeClr val="bg1"/>
                </a:solidFill>
              </a:rPr>
              <a:t>a</a:t>
            </a:r>
            <a:r>
              <a:rPr lang="en-AU" sz="2000" b="1" dirty="0" smtClean="0">
                <a:solidFill>
                  <a:schemeClr val="bg1"/>
                </a:solidFill>
              </a:rPr>
              <a:t>ccommodation and pick up points</a:t>
            </a:r>
            <a:endParaRPr lang="en-AU" sz="2000" b="1" dirty="0">
              <a:solidFill>
                <a:schemeClr val="bg1"/>
              </a:solidFill>
            </a:endParaRPr>
          </a:p>
        </p:txBody>
      </p:sp>
    </p:spTree>
    <p:extLst>
      <p:ext uri="{BB962C8B-B14F-4D97-AF65-F5344CB8AC3E}">
        <p14:creationId xmlns:p14="http://schemas.microsoft.com/office/powerpoint/2010/main" val="19195413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AU"/>
          </a:p>
        </p:txBody>
      </p:sp>
      <p:sp>
        <p:nvSpPr>
          <p:cNvPr id="3" name="Subtitle 2"/>
          <p:cNvSpPr>
            <a:spLocks noGrp="1"/>
          </p:cNvSpPr>
          <p:nvPr>
            <p:ph type="subTitle" idx="1"/>
          </p:nvPr>
        </p:nvSpPr>
        <p:spPr/>
        <p:txBody>
          <a:bodyPr/>
          <a:lstStyle/>
          <a:p>
            <a:endParaRPr lang="en-AU"/>
          </a:p>
        </p:txBody>
      </p:sp>
      <p:sp>
        <p:nvSpPr>
          <p:cNvPr id="4" name="AutoShape 2" descr="http://www.gbd4wdtours.com/images/gbd-logo-fa.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5" name="AutoShape 4" descr="http://www.gbd4wdtours.com/images/gbd-logo-fa.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217"/>
            <a:ext cx="12191999" cy="6861217"/>
          </a:xfrm>
          <a:prstGeom prst="rect">
            <a:avLst/>
          </a:prstGeom>
        </p:spPr>
      </p:pic>
      <p:sp>
        <p:nvSpPr>
          <p:cNvPr id="7" name="TextBox 6"/>
          <p:cNvSpPr txBox="1"/>
          <p:nvPr/>
        </p:nvSpPr>
        <p:spPr>
          <a:xfrm>
            <a:off x="460375" y="806824"/>
            <a:ext cx="237566" cy="369332"/>
          </a:xfrm>
          <a:prstGeom prst="rect">
            <a:avLst/>
          </a:prstGeom>
          <a:noFill/>
        </p:spPr>
        <p:txBody>
          <a:bodyPr wrap="none" rtlCol="0">
            <a:spAutoFit/>
          </a:bodyPr>
          <a:lstStyle/>
          <a:p>
            <a:r>
              <a:rPr lang="en-AU" dirty="0" smtClean="0"/>
              <a:t> </a:t>
            </a:r>
            <a:endParaRPr lang="en-AU" dirty="0"/>
          </a:p>
        </p:txBody>
      </p:sp>
      <p:sp>
        <p:nvSpPr>
          <p:cNvPr id="8" name="TextBox 7"/>
          <p:cNvSpPr txBox="1"/>
          <p:nvPr/>
        </p:nvSpPr>
        <p:spPr>
          <a:xfrm>
            <a:off x="494639" y="5588074"/>
            <a:ext cx="4969309" cy="769441"/>
          </a:xfrm>
          <a:prstGeom prst="rect">
            <a:avLst/>
          </a:prstGeom>
          <a:noFill/>
        </p:spPr>
        <p:txBody>
          <a:bodyPr wrap="none" rtlCol="0">
            <a:spAutoFit/>
          </a:bodyPr>
          <a:lstStyle/>
          <a:p>
            <a:r>
              <a:rPr lang="en-AU" sz="4400" b="1" dirty="0" smtClean="0">
                <a:solidFill>
                  <a:schemeClr val="bg1"/>
                </a:solidFill>
              </a:rPr>
              <a:t>GREAT BEACH DRIVE</a:t>
            </a:r>
            <a:endParaRPr lang="en-AU" sz="4400" b="1" dirty="0">
              <a:solidFill>
                <a:schemeClr val="bg1"/>
              </a:solidFill>
            </a:endParaRPr>
          </a:p>
        </p:txBody>
      </p:sp>
      <p:sp>
        <p:nvSpPr>
          <p:cNvPr id="9" name="TextBox 8"/>
          <p:cNvSpPr txBox="1"/>
          <p:nvPr/>
        </p:nvSpPr>
        <p:spPr>
          <a:xfrm>
            <a:off x="5958586" y="4869160"/>
            <a:ext cx="6510165" cy="1200331"/>
          </a:xfrm>
          <a:prstGeom prst="rect">
            <a:avLst/>
          </a:prstGeom>
          <a:noFill/>
        </p:spPr>
        <p:txBody>
          <a:bodyPr wrap="square" rtlCol="0">
            <a:spAutoFit/>
          </a:bodyPr>
          <a:lstStyle/>
          <a:p>
            <a:r>
              <a:rPr lang="en-AU" sz="2400" b="1" dirty="0" smtClean="0">
                <a:solidFill>
                  <a:schemeClr val="bg1"/>
                </a:solidFill>
              </a:rPr>
              <a:t>Forget the bitumen &amp; enjoy over 70 kilometres</a:t>
            </a:r>
          </a:p>
          <a:p>
            <a:r>
              <a:rPr lang="en-AU" sz="2400" b="1" dirty="0" smtClean="0">
                <a:solidFill>
                  <a:schemeClr val="bg1"/>
                </a:solidFill>
              </a:rPr>
              <a:t>of white, sandy beaches on one side &amp;</a:t>
            </a:r>
          </a:p>
          <a:p>
            <a:r>
              <a:rPr lang="en-AU" sz="2400" b="1" dirty="0" smtClean="0">
                <a:solidFill>
                  <a:schemeClr val="bg1"/>
                </a:solidFill>
              </a:rPr>
              <a:t>National Parks on the other</a:t>
            </a:r>
            <a:endParaRPr lang="en-AU" sz="2400" b="1" dirty="0">
              <a:solidFill>
                <a:schemeClr val="bg1"/>
              </a:solidFill>
            </a:endParaRPr>
          </a:p>
        </p:txBody>
      </p:sp>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416" y="178643"/>
            <a:ext cx="3442446" cy="20997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7233677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70C0">
            <a:alpha val="77000"/>
          </a:srgbClr>
        </a:solidFill>
        <a:effectLst/>
      </p:bgPr>
    </p:bg>
    <p:spTree>
      <p:nvGrpSpPr>
        <p:cNvPr id="1" name=""/>
        <p:cNvGrpSpPr/>
        <p:nvPr/>
      </p:nvGrpSpPr>
      <p:grpSpPr>
        <a:xfrm>
          <a:off x="0" y="0"/>
          <a:ext cx="0" cy="0"/>
          <a:chOff x="0" y="0"/>
          <a:chExt cx="0" cy="0"/>
        </a:xfrm>
      </p:grpSpPr>
      <p:pic>
        <p:nvPicPr>
          <p:cNvPr id="2" name="Picture 2" descr="Aerial Map"/>
          <p:cNvPicPr>
            <a:picLocks noChangeAspect="1" noChangeArrowheads="1"/>
          </p:cNvPicPr>
          <p:nvPr/>
        </p:nvPicPr>
        <p:blipFill>
          <a:blip r:embed="rId3" cstate="print"/>
          <a:srcRect/>
          <a:stretch>
            <a:fillRect/>
          </a:stretch>
        </p:blipFill>
        <p:spPr bwMode="auto">
          <a:xfrm>
            <a:off x="407368" y="188640"/>
            <a:ext cx="11134387" cy="6669360"/>
          </a:xfrm>
          <a:prstGeom prst="rect">
            <a:avLst/>
          </a:prstGeom>
          <a:noFill/>
          <a:ln w="9525">
            <a:solidFill>
              <a:srgbClr val="000000"/>
            </a:solidFill>
            <a:miter lim="800000"/>
            <a:headEnd/>
            <a:tailEnd/>
          </a:ln>
        </p:spPr>
      </p:pic>
      <p:sp>
        <p:nvSpPr>
          <p:cNvPr id="3" name="TextBox 2"/>
          <p:cNvSpPr txBox="1"/>
          <p:nvPr/>
        </p:nvSpPr>
        <p:spPr>
          <a:xfrm>
            <a:off x="2783632" y="188640"/>
            <a:ext cx="4205831" cy="584775"/>
          </a:xfrm>
          <a:prstGeom prst="rect">
            <a:avLst/>
          </a:prstGeom>
          <a:noFill/>
        </p:spPr>
        <p:txBody>
          <a:bodyPr wrap="none" rtlCol="0">
            <a:spAutoFit/>
          </a:bodyPr>
          <a:lstStyle/>
          <a:p>
            <a:pPr algn="ctr"/>
            <a:r>
              <a:rPr lang="en-AU" dirty="0"/>
              <a:t>	</a:t>
            </a:r>
            <a:r>
              <a:rPr lang="en-AU" sz="3200" b="1" dirty="0" smtClean="0"/>
              <a:t>TOUR HIGHLIGHTS</a:t>
            </a:r>
            <a:endParaRPr lang="en-AU" sz="3200" b="1" dirty="0"/>
          </a:p>
        </p:txBody>
      </p:sp>
    </p:spTree>
    <p:extLst>
      <p:ext uri="{BB962C8B-B14F-4D97-AF65-F5344CB8AC3E}">
        <p14:creationId xmlns:p14="http://schemas.microsoft.com/office/powerpoint/2010/main" val="27765260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70C0">
            <a:alpha val="77000"/>
          </a:srgb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208" y="664776"/>
            <a:ext cx="6279564" cy="5821251"/>
          </a:xfrm>
          <a:prstGeom prst="rect">
            <a:avLst/>
          </a:prstGeom>
        </p:spPr>
      </p:pic>
      <p:sp>
        <p:nvSpPr>
          <p:cNvPr id="3" name="TextBox 2"/>
          <p:cNvSpPr txBox="1"/>
          <p:nvPr/>
        </p:nvSpPr>
        <p:spPr>
          <a:xfrm>
            <a:off x="7772400" y="771964"/>
            <a:ext cx="3842300" cy="646331"/>
          </a:xfrm>
          <a:prstGeom prst="rect">
            <a:avLst/>
          </a:prstGeom>
          <a:noFill/>
        </p:spPr>
        <p:txBody>
          <a:bodyPr wrap="square" rtlCol="0">
            <a:spAutoFit/>
          </a:bodyPr>
          <a:lstStyle/>
          <a:p>
            <a:r>
              <a:rPr lang="en-AU" sz="3600" b="1" dirty="0" smtClean="0">
                <a:solidFill>
                  <a:schemeClr val="bg1"/>
                </a:solidFill>
              </a:rPr>
              <a:t>Key Selling Points</a:t>
            </a:r>
            <a:endParaRPr lang="en-AU" sz="3600" b="1" dirty="0">
              <a:solidFill>
                <a:schemeClr val="bg1"/>
              </a:solidFill>
            </a:endParaRPr>
          </a:p>
        </p:txBody>
      </p:sp>
      <p:sp>
        <p:nvSpPr>
          <p:cNvPr id="7" name="TextBox 6"/>
          <p:cNvSpPr txBox="1"/>
          <p:nvPr/>
        </p:nvSpPr>
        <p:spPr>
          <a:xfrm>
            <a:off x="7503886" y="1842753"/>
            <a:ext cx="4324399" cy="461665"/>
          </a:xfrm>
          <a:prstGeom prst="rect">
            <a:avLst/>
          </a:prstGeom>
          <a:noFill/>
        </p:spPr>
        <p:txBody>
          <a:bodyPr wrap="square" rtlCol="0">
            <a:spAutoFit/>
          </a:bodyPr>
          <a:lstStyle/>
          <a:p>
            <a:r>
              <a:rPr lang="en-AU" sz="2400" b="1" dirty="0" smtClean="0">
                <a:solidFill>
                  <a:schemeClr val="bg1"/>
                </a:solidFill>
              </a:rPr>
              <a:t>Family owned and operated</a:t>
            </a:r>
            <a:endParaRPr lang="en-AU" sz="2400" b="1" dirty="0">
              <a:solidFill>
                <a:schemeClr val="bg1"/>
              </a:solidFill>
            </a:endParaRPr>
          </a:p>
        </p:txBody>
      </p:sp>
      <p:sp>
        <p:nvSpPr>
          <p:cNvPr id="12" name="TextBox 11"/>
          <p:cNvSpPr txBox="1"/>
          <p:nvPr/>
        </p:nvSpPr>
        <p:spPr>
          <a:xfrm>
            <a:off x="7639350" y="5295288"/>
            <a:ext cx="4324399" cy="1200328"/>
          </a:xfrm>
          <a:prstGeom prst="rect">
            <a:avLst/>
          </a:prstGeom>
          <a:noFill/>
        </p:spPr>
        <p:txBody>
          <a:bodyPr wrap="square" rtlCol="0">
            <a:spAutoFit/>
          </a:bodyPr>
          <a:lstStyle/>
          <a:p>
            <a:r>
              <a:rPr lang="en-AU" sz="2400" b="1" dirty="0" smtClean="0">
                <a:solidFill>
                  <a:schemeClr val="bg1"/>
                </a:solidFill>
              </a:rPr>
              <a:t>Local, Passionate Guides</a:t>
            </a:r>
          </a:p>
          <a:p>
            <a:endParaRPr lang="en-AU" sz="2400" b="1" dirty="0" smtClean="0">
              <a:solidFill>
                <a:schemeClr val="bg1"/>
              </a:solidFill>
            </a:endParaRPr>
          </a:p>
          <a:p>
            <a:r>
              <a:rPr lang="en-AU" sz="2400" b="1" dirty="0" smtClean="0">
                <a:solidFill>
                  <a:schemeClr val="bg1"/>
                </a:solidFill>
              </a:rPr>
              <a:t>Advanced Eco Accreditation</a:t>
            </a:r>
            <a:endParaRPr lang="en-AU" sz="2400" b="1" dirty="0">
              <a:solidFill>
                <a:schemeClr val="bg1"/>
              </a:solidFill>
            </a:endParaRPr>
          </a:p>
        </p:txBody>
      </p:sp>
      <p:sp>
        <p:nvSpPr>
          <p:cNvPr id="17" name="TextBox 16"/>
          <p:cNvSpPr txBox="1"/>
          <p:nvPr/>
        </p:nvSpPr>
        <p:spPr>
          <a:xfrm>
            <a:off x="7503886" y="2639187"/>
            <a:ext cx="4786867" cy="830997"/>
          </a:xfrm>
          <a:prstGeom prst="rect">
            <a:avLst/>
          </a:prstGeom>
          <a:noFill/>
        </p:spPr>
        <p:txBody>
          <a:bodyPr wrap="square" rtlCol="0">
            <a:spAutoFit/>
          </a:bodyPr>
          <a:lstStyle/>
          <a:p>
            <a:r>
              <a:rPr lang="en-AU" sz="2400" b="1" dirty="0" smtClean="0">
                <a:solidFill>
                  <a:schemeClr val="bg1"/>
                </a:solidFill>
              </a:rPr>
              <a:t>Only dedicated Noosa to Rainbow</a:t>
            </a:r>
          </a:p>
          <a:p>
            <a:r>
              <a:rPr lang="en-AU" sz="2400" b="1" dirty="0" smtClean="0">
                <a:solidFill>
                  <a:schemeClr val="bg1"/>
                </a:solidFill>
              </a:rPr>
              <a:t>Beach operator</a:t>
            </a:r>
            <a:endParaRPr lang="en-AU" sz="2400" b="1" dirty="0">
              <a:solidFill>
                <a:schemeClr val="bg1"/>
              </a:solidFill>
            </a:endParaRPr>
          </a:p>
        </p:txBody>
      </p:sp>
      <p:sp>
        <p:nvSpPr>
          <p:cNvPr id="4" name="TextBox 3"/>
          <p:cNvSpPr txBox="1"/>
          <p:nvPr/>
        </p:nvSpPr>
        <p:spPr>
          <a:xfrm>
            <a:off x="7772400" y="1801906"/>
            <a:ext cx="184731" cy="369332"/>
          </a:xfrm>
          <a:prstGeom prst="rect">
            <a:avLst/>
          </a:prstGeom>
          <a:noFill/>
        </p:spPr>
        <p:txBody>
          <a:bodyPr wrap="none" rtlCol="0">
            <a:spAutoFit/>
          </a:bodyPr>
          <a:lstStyle/>
          <a:p>
            <a:endParaRPr lang="en-AU" dirty="0"/>
          </a:p>
        </p:txBody>
      </p:sp>
      <p:sp>
        <p:nvSpPr>
          <p:cNvPr id="11" name="TextBox 10"/>
          <p:cNvSpPr txBox="1"/>
          <p:nvPr/>
        </p:nvSpPr>
        <p:spPr>
          <a:xfrm>
            <a:off x="7611035" y="3550529"/>
            <a:ext cx="4217249" cy="1569660"/>
          </a:xfrm>
          <a:prstGeom prst="rect">
            <a:avLst/>
          </a:prstGeom>
          <a:noFill/>
        </p:spPr>
        <p:txBody>
          <a:bodyPr wrap="square" rtlCol="0">
            <a:spAutoFit/>
          </a:bodyPr>
          <a:lstStyle/>
          <a:p>
            <a:r>
              <a:rPr lang="en-AU" sz="2400" b="1" dirty="0" smtClean="0">
                <a:solidFill>
                  <a:schemeClr val="bg1"/>
                </a:solidFill>
              </a:rPr>
              <a:t>Intimate, flexible &amp; </a:t>
            </a:r>
          </a:p>
          <a:p>
            <a:r>
              <a:rPr lang="en-AU" sz="2400" b="1" dirty="0">
                <a:solidFill>
                  <a:schemeClr val="bg1"/>
                </a:solidFill>
              </a:rPr>
              <a:t>p</a:t>
            </a:r>
            <a:r>
              <a:rPr lang="en-AU" sz="2400" b="1" dirty="0" smtClean="0">
                <a:solidFill>
                  <a:schemeClr val="bg1"/>
                </a:solidFill>
              </a:rPr>
              <a:t>ersonalised tours – more</a:t>
            </a:r>
          </a:p>
          <a:p>
            <a:r>
              <a:rPr lang="en-AU" sz="2400" b="1" dirty="0" smtClean="0">
                <a:solidFill>
                  <a:schemeClr val="bg1"/>
                </a:solidFill>
              </a:rPr>
              <a:t>time out of the vehicle, less time in the vehicle</a:t>
            </a:r>
            <a:endParaRPr lang="en-AU" sz="2400" b="1" dirty="0">
              <a:solidFill>
                <a:schemeClr val="bg1"/>
              </a:solidFill>
            </a:endParaRPr>
          </a:p>
        </p:txBody>
      </p:sp>
    </p:spTree>
    <p:extLst>
      <p:ext uri="{BB962C8B-B14F-4D97-AF65-F5344CB8AC3E}">
        <p14:creationId xmlns:p14="http://schemas.microsoft.com/office/powerpoint/2010/main" val="27097831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70C0">
            <a:alpha val="76000"/>
          </a:srgb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8579" b="-8579"/>
          <a:stretch/>
        </p:blipFill>
        <p:spPr>
          <a:xfrm>
            <a:off x="0" y="-46800"/>
            <a:ext cx="12191999" cy="7552267"/>
          </a:xfrm>
          <a:prstGeom prst="rect">
            <a:avLst/>
          </a:prstGeom>
        </p:spPr>
      </p:pic>
      <p:sp>
        <p:nvSpPr>
          <p:cNvPr id="3" name="TextBox 2"/>
          <p:cNvSpPr txBox="1"/>
          <p:nvPr/>
        </p:nvSpPr>
        <p:spPr>
          <a:xfrm>
            <a:off x="2615922" y="5952835"/>
            <a:ext cx="7152022" cy="646331"/>
          </a:xfrm>
          <a:prstGeom prst="rect">
            <a:avLst/>
          </a:prstGeom>
          <a:noFill/>
        </p:spPr>
        <p:txBody>
          <a:bodyPr wrap="none" rtlCol="0">
            <a:spAutoFit/>
          </a:bodyPr>
          <a:lstStyle/>
          <a:p>
            <a:r>
              <a:rPr lang="en-AU" sz="3600" dirty="0" smtClean="0">
                <a:solidFill>
                  <a:schemeClr val="bg1"/>
                </a:solidFill>
              </a:rPr>
              <a:t>FIT’s, Couples, Families, Small Groups</a:t>
            </a:r>
          </a:p>
        </p:txBody>
      </p:sp>
    </p:spTree>
    <p:extLst>
      <p:ext uri="{BB962C8B-B14F-4D97-AF65-F5344CB8AC3E}">
        <p14:creationId xmlns:p14="http://schemas.microsoft.com/office/powerpoint/2010/main" val="36959567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70C0">
            <a:alpha val="77000"/>
          </a:srgbClr>
        </a:solidFill>
        <a:effectLst/>
      </p:bgPr>
    </p:bg>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362" y="643350"/>
            <a:ext cx="10502246" cy="6021288"/>
          </a:xfrm>
          <a:prstGeom prst="rect">
            <a:avLst/>
          </a:prstGeom>
        </p:spPr>
      </p:pic>
      <p:sp>
        <p:nvSpPr>
          <p:cNvPr id="6" name="TextBox 5"/>
          <p:cNvSpPr txBox="1"/>
          <p:nvPr/>
        </p:nvSpPr>
        <p:spPr>
          <a:xfrm>
            <a:off x="1991544" y="1099449"/>
            <a:ext cx="2951770" cy="3231654"/>
          </a:xfrm>
          <a:prstGeom prst="rect">
            <a:avLst/>
          </a:prstGeom>
          <a:noFill/>
        </p:spPr>
        <p:txBody>
          <a:bodyPr wrap="none" rtlCol="0">
            <a:spAutoFit/>
          </a:bodyPr>
          <a:lstStyle/>
          <a:p>
            <a:r>
              <a:rPr lang="en-AU" sz="3600" b="1" dirty="0" smtClean="0">
                <a:solidFill>
                  <a:schemeClr val="bg1"/>
                </a:solidFill>
              </a:rPr>
              <a:t>OUR VEHICLES</a:t>
            </a:r>
          </a:p>
          <a:p>
            <a:endParaRPr lang="en-AU" sz="2400" b="1" dirty="0" smtClean="0">
              <a:solidFill>
                <a:schemeClr val="bg1"/>
              </a:solidFill>
            </a:endParaRPr>
          </a:p>
          <a:p>
            <a:r>
              <a:rPr lang="en-AU" sz="2400" b="1" dirty="0" smtClean="0">
                <a:solidFill>
                  <a:schemeClr val="bg1"/>
                </a:solidFill>
              </a:rPr>
              <a:t>4WD </a:t>
            </a:r>
            <a:r>
              <a:rPr lang="en-AU" sz="2400" b="1" dirty="0">
                <a:solidFill>
                  <a:schemeClr val="bg1"/>
                </a:solidFill>
              </a:rPr>
              <a:t>WAGONS </a:t>
            </a:r>
            <a:r>
              <a:rPr lang="en-AU" sz="2400" dirty="0">
                <a:solidFill>
                  <a:schemeClr val="bg1"/>
                </a:solidFill>
              </a:rPr>
              <a:t>–</a:t>
            </a:r>
          </a:p>
          <a:p>
            <a:r>
              <a:rPr lang="en-AU" dirty="0">
                <a:solidFill>
                  <a:schemeClr val="bg1"/>
                </a:solidFill>
              </a:rPr>
              <a:t>Maximum 4 adults</a:t>
            </a:r>
          </a:p>
          <a:p>
            <a:r>
              <a:rPr lang="en-AU" dirty="0">
                <a:solidFill>
                  <a:schemeClr val="bg1"/>
                </a:solidFill>
              </a:rPr>
              <a:t>and 2 children</a:t>
            </a:r>
          </a:p>
          <a:p>
            <a:endParaRPr lang="en-AU" sz="2400" b="1" dirty="0" smtClean="0">
              <a:solidFill>
                <a:schemeClr val="bg1"/>
              </a:solidFill>
            </a:endParaRPr>
          </a:p>
          <a:p>
            <a:r>
              <a:rPr lang="en-AU" sz="2400" b="1" dirty="0" smtClean="0">
                <a:solidFill>
                  <a:schemeClr val="bg1"/>
                </a:solidFill>
              </a:rPr>
              <a:t>4WD </a:t>
            </a:r>
            <a:r>
              <a:rPr lang="en-AU" sz="2400" b="1" dirty="0">
                <a:solidFill>
                  <a:schemeClr val="bg1"/>
                </a:solidFill>
              </a:rPr>
              <a:t>MINI BUSES </a:t>
            </a:r>
            <a:r>
              <a:rPr lang="en-AU" sz="2400" dirty="0">
                <a:solidFill>
                  <a:schemeClr val="bg1"/>
                </a:solidFill>
              </a:rPr>
              <a:t>– </a:t>
            </a:r>
          </a:p>
          <a:p>
            <a:r>
              <a:rPr lang="en-AU" dirty="0">
                <a:solidFill>
                  <a:schemeClr val="bg1"/>
                </a:solidFill>
              </a:rPr>
              <a:t>Maximum 10 people</a:t>
            </a:r>
          </a:p>
          <a:p>
            <a:endParaRPr lang="en-AU" dirty="0"/>
          </a:p>
        </p:txBody>
      </p:sp>
    </p:spTree>
    <p:extLst>
      <p:ext uri="{BB962C8B-B14F-4D97-AF65-F5344CB8AC3E}">
        <p14:creationId xmlns:p14="http://schemas.microsoft.com/office/powerpoint/2010/main" val="32141136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70C0">
            <a:alpha val="77000"/>
          </a:srgbClr>
        </a:solidFill>
        <a:effectLst/>
      </p:bgPr>
    </p:bg>
    <p:spTree>
      <p:nvGrpSpPr>
        <p:cNvPr id="1" name=""/>
        <p:cNvGrpSpPr/>
        <p:nvPr/>
      </p:nvGrpSpPr>
      <p:grpSpPr>
        <a:xfrm>
          <a:off x="0" y="0"/>
          <a:ext cx="0" cy="0"/>
          <a:chOff x="0" y="0"/>
          <a:chExt cx="0" cy="0"/>
        </a:xfrm>
      </p:grpSpPr>
      <p:sp>
        <p:nvSpPr>
          <p:cNvPr id="2" name="AutoShape 2" descr="https://photos-1.dropbox.com/t/2/AAA8mKQVjOaFD6NIoyWDQv088tRQT-bON94FrEiU9Gwvhw/12/572951790/jpeg/32x32/1/_/1/2/Aerial%20GBD.jpg/EM-F-eIEGJ8DIAIoAg/HkxSNgbHe0OCVasThp1lhRsWDuTV8_kHzmzrPHfXJJQ?size=800x600&amp;size_mode=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3" name="AutoShape 4" descr="https://photos-1.dropbox.com/t/2/AAA8mKQVjOaFD6NIoyWDQv088tRQT-bON94FrEiU9Gwvhw/12/572951790/jpeg/32x32/1/_/1/2/Aerial%20GBD.jpg/EM-F-eIEGJ8DIAIoAg/HkxSNgbHe0OCVasThp1lhRsWDuTV8_kHzmzrPHfXJJQ?size=800x600&amp;size_mode=3"/>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4" name="AutoShape 6" descr="https://photos-1.dropbox.com/t/2/AAA8mKQVjOaFD6NIoyWDQv088tRQT-bON94FrEiU9Gwvhw/12/572951790/jpeg/32x32/1/_/1/2/Aerial%20GBD.jpg/EM-F-eIEGJ8DIAIoAg/HkxSNgbHe0OCVasThp1lhRsWDuTV8_kHzmzrPHfXJJQ?size=800x600&amp;size_mode=3"/>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5" name="AutoShape 8" descr="https://photos-1.dropbox.com/t/2/AAA28Vnru-D0eYqtuO-EHKdAaLBMDCwxweVQntGtSJDTZQ/12/572951790/jpeg/32x32/1/_/1/2/01%20Mandatory%20credit%20Larissa%20Dening%20Photography.jpg/EM-F-eIEGJ8DIAIoAg/CNzaagWoIf8Nqi1M_d5CI5gw85CNK7R6kCrPeyGXhz4?size=800x600&amp;size_mode=3"/>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976" y="67056"/>
            <a:ext cx="11052048" cy="6723888"/>
          </a:xfrm>
          <a:prstGeom prst="rect">
            <a:avLst/>
          </a:prstGeom>
        </p:spPr>
      </p:pic>
      <p:sp>
        <p:nvSpPr>
          <p:cNvPr id="7" name="TextBox 6"/>
          <p:cNvSpPr txBox="1"/>
          <p:nvPr/>
        </p:nvSpPr>
        <p:spPr>
          <a:xfrm>
            <a:off x="3935760" y="1052736"/>
            <a:ext cx="3358035" cy="769441"/>
          </a:xfrm>
          <a:prstGeom prst="rect">
            <a:avLst/>
          </a:prstGeom>
          <a:noFill/>
        </p:spPr>
        <p:txBody>
          <a:bodyPr wrap="none" rtlCol="0">
            <a:spAutoFit/>
          </a:bodyPr>
          <a:lstStyle/>
          <a:p>
            <a:r>
              <a:rPr lang="en-AU" sz="4400" dirty="0" smtClean="0">
                <a:solidFill>
                  <a:schemeClr val="bg1"/>
                </a:solidFill>
              </a:rPr>
              <a:t>RED CANYON </a:t>
            </a:r>
            <a:endParaRPr lang="en-AU" sz="4400" dirty="0">
              <a:solidFill>
                <a:schemeClr val="bg1"/>
              </a:solidFill>
            </a:endParaRPr>
          </a:p>
        </p:txBody>
      </p:sp>
    </p:spTree>
    <p:extLst>
      <p:ext uri="{BB962C8B-B14F-4D97-AF65-F5344CB8AC3E}">
        <p14:creationId xmlns:p14="http://schemas.microsoft.com/office/powerpoint/2010/main" val="27963398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8876</TotalTime>
  <Words>968</Words>
  <Application>Microsoft Office PowerPoint</Application>
  <PresentationFormat>Widescreen</PresentationFormat>
  <Paragraphs>96</Paragraphs>
  <Slides>27</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 Lonie</dc:creator>
  <cp:lastModifiedBy>Jan Lonie</cp:lastModifiedBy>
  <cp:revision>110</cp:revision>
  <cp:lastPrinted>2016-05-13T04:00:22Z</cp:lastPrinted>
  <dcterms:created xsi:type="dcterms:W3CDTF">2016-05-09T02:35:51Z</dcterms:created>
  <dcterms:modified xsi:type="dcterms:W3CDTF">2016-09-07T23:53:29Z</dcterms:modified>
</cp:coreProperties>
</file>